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lvl="0">
      <a:defRPr lang="fr-FR"/>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76" d="100"/>
          <a:sy n="76" d="100"/>
        </p:scale>
        <p:origin x="-900"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6ED68239-3CD7-4C19-8991-0FBB6169C2F4}" type="datetimeFigureOut">
              <a:rPr lang="fr-FR" smtClean="0"/>
              <a:pPr/>
              <a:t>17/03/2020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F8AB08D-C312-481A-9E02-1771B81EAA54}" type="slidenum">
              <a:rPr lang="fr-FR" smtClean="0"/>
              <a:pPr/>
              <a:t>‹N°›</a:t>
            </a:fld>
            <a:endParaRPr lang="fr-FR"/>
          </a:p>
        </p:txBody>
      </p:sp>
    </p:spTree>
    <p:extLst>
      <p:ext uri="{BB962C8B-B14F-4D97-AF65-F5344CB8AC3E}">
        <p14:creationId xmlns:p14="http://schemas.microsoft.com/office/powerpoint/2010/main" xmlns="" val="2182855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ED68239-3CD7-4C19-8991-0FBB6169C2F4}" type="datetimeFigureOut">
              <a:rPr lang="fr-FR" smtClean="0"/>
              <a:pPr/>
              <a:t>17/03/2020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F8AB08D-C312-481A-9E02-1771B81EAA54}" type="slidenum">
              <a:rPr lang="fr-FR" smtClean="0"/>
              <a:pPr/>
              <a:t>‹N°›</a:t>
            </a:fld>
            <a:endParaRPr lang="fr-FR"/>
          </a:p>
        </p:txBody>
      </p:sp>
    </p:spTree>
    <p:extLst>
      <p:ext uri="{BB962C8B-B14F-4D97-AF65-F5344CB8AC3E}">
        <p14:creationId xmlns:p14="http://schemas.microsoft.com/office/powerpoint/2010/main" xmlns="" val="5280408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ED68239-3CD7-4C19-8991-0FBB6169C2F4}" type="datetimeFigureOut">
              <a:rPr lang="fr-FR" smtClean="0"/>
              <a:pPr/>
              <a:t>17/03/2020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F8AB08D-C312-481A-9E02-1771B81EAA54}" type="slidenum">
              <a:rPr lang="fr-FR" smtClean="0"/>
              <a:pPr/>
              <a:t>‹N°›</a:t>
            </a:fld>
            <a:endParaRPr lang="fr-FR"/>
          </a:p>
        </p:txBody>
      </p:sp>
    </p:spTree>
    <p:extLst>
      <p:ext uri="{BB962C8B-B14F-4D97-AF65-F5344CB8AC3E}">
        <p14:creationId xmlns:p14="http://schemas.microsoft.com/office/powerpoint/2010/main" xmlns="" val="33143070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ED68239-3CD7-4C19-8991-0FBB6169C2F4}" type="datetimeFigureOut">
              <a:rPr lang="fr-FR" smtClean="0"/>
              <a:pPr/>
              <a:t>17/03/2020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F8AB08D-C312-481A-9E02-1771B81EAA54}" type="slidenum">
              <a:rPr lang="fr-FR" smtClean="0"/>
              <a:pPr/>
              <a:t>‹N°›</a:t>
            </a:fld>
            <a:endParaRPr lang="fr-FR"/>
          </a:p>
        </p:txBody>
      </p:sp>
    </p:spTree>
    <p:extLst>
      <p:ext uri="{BB962C8B-B14F-4D97-AF65-F5344CB8AC3E}">
        <p14:creationId xmlns:p14="http://schemas.microsoft.com/office/powerpoint/2010/main" xmlns="" val="12437401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6ED68239-3CD7-4C19-8991-0FBB6169C2F4}" type="datetimeFigureOut">
              <a:rPr lang="fr-FR" smtClean="0"/>
              <a:pPr/>
              <a:t>17/03/2020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F8AB08D-C312-481A-9E02-1771B81EAA54}" type="slidenum">
              <a:rPr lang="fr-FR" smtClean="0"/>
              <a:pPr/>
              <a:t>‹N°›</a:t>
            </a:fld>
            <a:endParaRPr lang="fr-FR"/>
          </a:p>
        </p:txBody>
      </p:sp>
    </p:spTree>
    <p:extLst>
      <p:ext uri="{BB962C8B-B14F-4D97-AF65-F5344CB8AC3E}">
        <p14:creationId xmlns:p14="http://schemas.microsoft.com/office/powerpoint/2010/main" xmlns="" val="27537186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6ED68239-3CD7-4C19-8991-0FBB6169C2F4}" type="datetimeFigureOut">
              <a:rPr lang="fr-FR" smtClean="0"/>
              <a:pPr/>
              <a:t>17/03/2020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F8AB08D-C312-481A-9E02-1771B81EAA54}" type="slidenum">
              <a:rPr lang="fr-FR" smtClean="0"/>
              <a:pPr/>
              <a:t>‹N°›</a:t>
            </a:fld>
            <a:endParaRPr lang="fr-FR"/>
          </a:p>
        </p:txBody>
      </p:sp>
    </p:spTree>
    <p:extLst>
      <p:ext uri="{BB962C8B-B14F-4D97-AF65-F5344CB8AC3E}">
        <p14:creationId xmlns:p14="http://schemas.microsoft.com/office/powerpoint/2010/main" xmlns="" val="12056007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6ED68239-3CD7-4C19-8991-0FBB6169C2F4}" type="datetimeFigureOut">
              <a:rPr lang="fr-FR" smtClean="0"/>
              <a:pPr/>
              <a:t>17/03/2020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7F8AB08D-C312-481A-9E02-1771B81EAA54}" type="slidenum">
              <a:rPr lang="fr-FR" smtClean="0"/>
              <a:pPr/>
              <a:t>‹N°›</a:t>
            </a:fld>
            <a:endParaRPr lang="fr-FR"/>
          </a:p>
        </p:txBody>
      </p:sp>
    </p:spTree>
    <p:extLst>
      <p:ext uri="{BB962C8B-B14F-4D97-AF65-F5344CB8AC3E}">
        <p14:creationId xmlns:p14="http://schemas.microsoft.com/office/powerpoint/2010/main" xmlns="" val="17119222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6ED68239-3CD7-4C19-8991-0FBB6169C2F4}" type="datetimeFigureOut">
              <a:rPr lang="fr-FR" smtClean="0"/>
              <a:pPr/>
              <a:t>17/03/2020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F8AB08D-C312-481A-9E02-1771B81EAA54}" type="slidenum">
              <a:rPr lang="fr-FR" smtClean="0"/>
              <a:pPr/>
              <a:t>‹N°›</a:t>
            </a:fld>
            <a:endParaRPr lang="fr-FR"/>
          </a:p>
        </p:txBody>
      </p:sp>
    </p:spTree>
    <p:extLst>
      <p:ext uri="{BB962C8B-B14F-4D97-AF65-F5344CB8AC3E}">
        <p14:creationId xmlns:p14="http://schemas.microsoft.com/office/powerpoint/2010/main" xmlns="" val="20187747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6ED68239-3CD7-4C19-8991-0FBB6169C2F4}" type="datetimeFigureOut">
              <a:rPr lang="fr-FR" smtClean="0"/>
              <a:pPr/>
              <a:t>17/03/2020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7F8AB08D-C312-481A-9E02-1771B81EAA54}" type="slidenum">
              <a:rPr lang="fr-FR" smtClean="0"/>
              <a:pPr/>
              <a:t>‹N°›</a:t>
            </a:fld>
            <a:endParaRPr lang="fr-FR"/>
          </a:p>
        </p:txBody>
      </p:sp>
    </p:spTree>
    <p:extLst>
      <p:ext uri="{BB962C8B-B14F-4D97-AF65-F5344CB8AC3E}">
        <p14:creationId xmlns:p14="http://schemas.microsoft.com/office/powerpoint/2010/main" xmlns="" val="37854212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6ED68239-3CD7-4C19-8991-0FBB6169C2F4}" type="datetimeFigureOut">
              <a:rPr lang="fr-FR" smtClean="0"/>
              <a:pPr/>
              <a:t>17/03/2020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F8AB08D-C312-481A-9E02-1771B81EAA54}" type="slidenum">
              <a:rPr lang="fr-FR" smtClean="0"/>
              <a:pPr/>
              <a:t>‹N°›</a:t>
            </a:fld>
            <a:endParaRPr lang="fr-FR"/>
          </a:p>
        </p:txBody>
      </p:sp>
    </p:spTree>
    <p:extLst>
      <p:ext uri="{BB962C8B-B14F-4D97-AF65-F5344CB8AC3E}">
        <p14:creationId xmlns:p14="http://schemas.microsoft.com/office/powerpoint/2010/main" xmlns="" val="42846293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6ED68239-3CD7-4C19-8991-0FBB6169C2F4}" type="datetimeFigureOut">
              <a:rPr lang="fr-FR" smtClean="0"/>
              <a:pPr/>
              <a:t>17/03/2020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F8AB08D-C312-481A-9E02-1771B81EAA54}" type="slidenum">
              <a:rPr lang="fr-FR" smtClean="0"/>
              <a:pPr/>
              <a:t>‹N°›</a:t>
            </a:fld>
            <a:endParaRPr lang="fr-FR"/>
          </a:p>
        </p:txBody>
      </p:sp>
    </p:spTree>
    <p:extLst>
      <p:ext uri="{BB962C8B-B14F-4D97-AF65-F5344CB8AC3E}">
        <p14:creationId xmlns:p14="http://schemas.microsoft.com/office/powerpoint/2010/main" xmlns="" val="12611561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D68239-3CD7-4C19-8991-0FBB6169C2F4}" type="datetimeFigureOut">
              <a:rPr lang="fr-FR" smtClean="0"/>
              <a:pPr/>
              <a:t>17/03/2020</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8AB08D-C312-481A-9E02-1771B81EAA54}" type="slidenum">
              <a:rPr lang="fr-FR" smtClean="0"/>
              <a:pPr/>
              <a:t>‹N°›</a:t>
            </a:fld>
            <a:endParaRPr lang="fr-FR"/>
          </a:p>
        </p:txBody>
      </p:sp>
    </p:spTree>
    <p:extLst>
      <p:ext uri="{BB962C8B-B14F-4D97-AF65-F5344CB8AC3E}">
        <p14:creationId xmlns:p14="http://schemas.microsoft.com/office/powerpoint/2010/main" xmlns="" val="23610074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a:bodyPr>
          <a:lstStyle/>
          <a:p>
            <a:r>
              <a:rPr lang="fr-FR" dirty="0" smtClean="0">
                <a:latin typeface="Times New Roman" panose="02020603050405020304" pitchFamily="18" charset="0"/>
                <a:cs typeface="Times New Roman" panose="02020603050405020304" pitchFamily="18" charset="0"/>
              </a:rPr>
              <a:t>Sociolinguistique </a:t>
            </a:r>
            <a:br>
              <a:rPr lang="fr-FR" dirty="0" smtClean="0">
                <a:latin typeface="Times New Roman" panose="02020603050405020304" pitchFamily="18" charset="0"/>
                <a:cs typeface="Times New Roman" panose="02020603050405020304" pitchFamily="18" charset="0"/>
              </a:rPr>
            </a:br>
            <a:r>
              <a:rPr lang="fr-FR" sz="1800" dirty="0" smtClean="0">
                <a:latin typeface="Times New Roman" panose="02020603050405020304" pitchFamily="18" charset="0"/>
                <a:cs typeface="Times New Roman" panose="02020603050405020304" pitchFamily="18" charset="0"/>
              </a:rPr>
              <a:t>2</a:t>
            </a:r>
            <a:r>
              <a:rPr lang="fr-FR" sz="1800" baseline="30000" dirty="0" smtClean="0">
                <a:latin typeface="Times New Roman" panose="02020603050405020304" pitchFamily="18" charset="0"/>
                <a:cs typeface="Times New Roman" panose="02020603050405020304" pitchFamily="18" charset="0"/>
              </a:rPr>
              <a:t>ème</a:t>
            </a:r>
            <a:r>
              <a:rPr lang="fr-FR" sz="1600" dirty="0" smtClean="0">
                <a:latin typeface="Times New Roman" panose="02020603050405020304" pitchFamily="18" charset="0"/>
                <a:cs typeface="Times New Roman" panose="02020603050405020304" pitchFamily="18" charset="0"/>
              </a:rPr>
              <a:t> partie du cours</a:t>
            </a:r>
            <a:br>
              <a:rPr lang="fr-FR" sz="1600" dirty="0" smtClean="0">
                <a:latin typeface="Times New Roman" panose="02020603050405020304" pitchFamily="18" charset="0"/>
                <a:cs typeface="Times New Roman" panose="02020603050405020304" pitchFamily="18" charset="0"/>
              </a:rPr>
            </a:br>
            <a:r>
              <a:rPr lang="fr-FR" sz="1600" dirty="0" smtClean="0">
                <a:latin typeface="Times New Roman" panose="02020603050405020304" pitchFamily="18" charset="0"/>
                <a:cs typeface="Times New Roman" panose="02020603050405020304" pitchFamily="18" charset="0"/>
              </a:rPr>
              <a:t>FR536 / S6: parcours  linguistique</a:t>
            </a:r>
            <a:endParaRPr lang="fr-FR" dirty="0">
              <a:latin typeface="Times New Roman" panose="02020603050405020304" pitchFamily="18" charset="0"/>
              <a:cs typeface="Times New Roman" panose="02020603050405020304" pitchFamily="18" charset="0"/>
            </a:endParaRPr>
          </a:p>
        </p:txBody>
      </p:sp>
      <p:sp>
        <p:nvSpPr>
          <p:cNvPr id="3" name="Sous-titre 2"/>
          <p:cNvSpPr>
            <a:spLocks noGrp="1"/>
          </p:cNvSpPr>
          <p:nvPr>
            <p:ph type="subTitle" idx="1"/>
          </p:nvPr>
        </p:nvSpPr>
        <p:spPr/>
        <p:txBody>
          <a:bodyPr/>
          <a:lstStyle/>
          <a:p>
            <a:r>
              <a:rPr lang="fr-FR" dirty="0" smtClean="0">
                <a:latin typeface="Times New Roman" panose="02020603050405020304" pitchFamily="18" charset="0"/>
                <a:cs typeface="Times New Roman" panose="02020603050405020304" pitchFamily="18" charset="0"/>
              </a:rPr>
              <a:t>Professeur: </a:t>
            </a:r>
            <a:r>
              <a:rPr lang="fr-FR" dirty="0" err="1" smtClean="0">
                <a:latin typeface="Times New Roman" panose="02020603050405020304" pitchFamily="18" charset="0"/>
                <a:cs typeface="Times New Roman" panose="02020603050405020304" pitchFamily="18" charset="0"/>
              </a:rPr>
              <a:t>Maghraoui</a:t>
            </a:r>
            <a:r>
              <a:rPr lang="fr-FR" dirty="0" smtClean="0">
                <a:latin typeface="Times New Roman" panose="02020603050405020304" pitchFamily="18" charset="0"/>
                <a:cs typeface="Times New Roman" panose="02020603050405020304" pitchFamily="18" charset="0"/>
              </a:rPr>
              <a:t> hassani </a:t>
            </a:r>
            <a:r>
              <a:rPr lang="fr-FR" dirty="0" err="1" smtClean="0">
                <a:latin typeface="Times New Roman" panose="02020603050405020304" pitchFamily="18" charset="0"/>
                <a:cs typeface="Times New Roman" panose="02020603050405020304" pitchFamily="18" charset="0"/>
              </a:rPr>
              <a:t>hanane</a:t>
            </a:r>
            <a:endParaRPr lang="fr-FR" dirty="0">
              <a:latin typeface="Times New Roman" panose="02020603050405020304" pitchFamily="18" charset="0"/>
              <a:cs typeface="Times New Roman" panose="02020603050405020304" pitchFamily="18" charset="0"/>
            </a:endParaRPr>
          </a:p>
        </p:txBody>
      </p:sp>
      <p:pic>
        <p:nvPicPr>
          <p:cNvPr id="4" name="Image 3" descr="nouveau logo usmba.jpg"/>
          <p:cNvPicPr>
            <a:picLocks noChangeAspect="1"/>
          </p:cNvPicPr>
          <p:nvPr/>
        </p:nvPicPr>
        <p:blipFill>
          <a:blip r:embed="rId2"/>
          <a:stretch>
            <a:fillRect/>
          </a:stretch>
        </p:blipFill>
        <p:spPr>
          <a:xfrm>
            <a:off x="1277653" y="488514"/>
            <a:ext cx="6187859" cy="885234"/>
          </a:xfrm>
          <a:prstGeom prst="rect">
            <a:avLst/>
          </a:prstGeom>
        </p:spPr>
      </p:pic>
      <p:sp>
        <p:nvSpPr>
          <p:cNvPr id="5" name="Rectangle 4"/>
          <p:cNvSpPr/>
          <p:nvPr/>
        </p:nvSpPr>
        <p:spPr>
          <a:xfrm>
            <a:off x="1376834" y="1351477"/>
            <a:ext cx="5914375" cy="830997"/>
          </a:xfrm>
          <a:prstGeom prst="rect">
            <a:avLst/>
          </a:prstGeom>
          <a:noFill/>
        </p:spPr>
        <p:txBody>
          <a:bodyPr wrap="none" lIns="91440" tIns="45720" rIns="91440" bIns="45720">
            <a:spAutoFit/>
          </a:bodyPr>
          <a:lstStyle/>
          <a:p>
            <a:pPr algn="ctr"/>
            <a:r>
              <a:rPr lang="fr-FR" sz="2400" b="1" cap="none" spc="0" dirty="0" smtClean="0">
                <a:ln w="12700">
                  <a:solidFill>
                    <a:schemeClr val="tx2">
                      <a:satMod val="155000"/>
                    </a:schemeClr>
                  </a:solidFill>
                  <a:prstDash val="solid"/>
                </a:ln>
                <a:solidFill>
                  <a:schemeClr val="tx1">
                    <a:lumMod val="95000"/>
                    <a:lumOff val="5000"/>
                  </a:schemeClr>
                </a:solidFill>
                <a:effectLst>
                  <a:outerShdw blurRad="41275" dist="20320" dir="1800000" algn="tl" rotWithShape="0">
                    <a:srgbClr val="000000">
                      <a:alpha val="40000"/>
                    </a:srgbClr>
                  </a:outerShdw>
                </a:effectLst>
              </a:rPr>
              <a:t>Faculté des Lettres et des sciences humaines </a:t>
            </a:r>
          </a:p>
          <a:p>
            <a:pPr algn="ctr"/>
            <a:r>
              <a:rPr lang="fr-FR" sz="2400" b="1" cap="none" spc="0" dirty="0" err="1" smtClean="0">
                <a:ln w="12700">
                  <a:solidFill>
                    <a:schemeClr val="tx2">
                      <a:satMod val="155000"/>
                    </a:schemeClr>
                  </a:solidFill>
                  <a:prstDash val="solid"/>
                </a:ln>
                <a:solidFill>
                  <a:schemeClr val="tx1">
                    <a:lumMod val="95000"/>
                    <a:lumOff val="5000"/>
                  </a:schemeClr>
                </a:solidFill>
                <a:effectLst>
                  <a:outerShdw blurRad="41275" dist="20320" dir="1800000" algn="tl" rotWithShape="0">
                    <a:srgbClr val="000000">
                      <a:alpha val="40000"/>
                    </a:srgbClr>
                  </a:outerShdw>
                </a:effectLst>
              </a:rPr>
              <a:t>dhar</a:t>
            </a:r>
            <a:r>
              <a:rPr lang="fr-FR" sz="2400" b="1" cap="none" spc="0" dirty="0" smtClean="0">
                <a:ln w="12700">
                  <a:solidFill>
                    <a:schemeClr val="tx2">
                      <a:satMod val="155000"/>
                    </a:schemeClr>
                  </a:solidFill>
                  <a:prstDash val="solid"/>
                </a:ln>
                <a:solidFill>
                  <a:schemeClr val="tx1">
                    <a:lumMod val="95000"/>
                    <a:lumOff val="5000"/>
                  </a:schemeClr>
                </a:solidFill>
                <a:effectLst>
                  <a:outerShdw blurRad="41275" dist="20320" dir="1800000" algn="tl" rotWithShape="0">
                    <a:srgbClr val="000000">
                      <a:alpha val="40000"/>
                    </a:srgbClr>
                  </a:outerShdw>
                </a:effectLst>
              </a:rPr>
              <a:t> EL </a:t>
            </a:r>
            <a:r>
              <a:rPr lang="fr-FR" sz="2400" b="1" cap="none" spc="0" dirty="0" err="1" smtClean="0">
                <a:ln w="12700">
                  <a:solidFill>
                    <a:schemeClr val="tx2">
                      <a:satMod val="155000"/>
                    </a:schemeClr>
                  </a:solidFill>
                  <a:prstDash val="solid"/>
                </a:ln>
                <a:solidFill>
                  <a:schemeClr val="tx1">
                    <a:lumMod val="95000"/>
                    <a:lumOff val="5000"/>
                  </a:schemeClr>
                </a:solidFill>
                <a:effectLst>
                  <a:outerShdw blurRad="41275" dist="20320" dir="1800000" algn="tl" rotWithShape="0">
                    <a:srgbClr val="000000">
                      <a:alpha val="40000"/>
                    </a:srgbClr>
                  </a:outerShdw>
                </a:effectLst>
              </a:rPr>
              <a:t>Mahraz</a:t>
            </a:r>
            <a:r>
              <a:rPr lang="fr-FR" sz="2400" b="1" cap="none" spc="0" dirty="0" smtClean="0">
                <a:ln w="12700">
                  <a:solidFill>
                    <a:schemeClr val="tx2">
                      <a:satMod val="155000"/>
                    </a:schemeClr>
                  </a:solidFill>
                  <a:prstDash val="solid"/>
                </a:ln>
                <a:solidFill>
                  <a:schemeClr val="tx1">
                    <a:lumMod val="95000"/>
                    <a:lumOff val="5000"/>
                  </a:schemeClr>
                </a:solidFill>
                <a:effectLst>
                  <a:outerShdw blurRad="41275" dist="20320" dir="1800000" algn="tl" rotWithShape="0">
                    <a:srgbClr val="000000">
                      <a:alpha val="40000"/>
                    </a:srgbClr>
                  </a:outerShdw>
                </a:effectLst>
              </a:rPr>
              <a:t> Fès</a:t>
            </a:r>
            <a:endParaRPr lang="fr-FR" sz="2400" b="1" cap="none" spc="0" dirty="0">
              <a:ln w="12700">
                <a:solidFill>
                  <a:schemeClr val="tx2">
                    <a:satMod val="155000"/>
                  </a:schemeClr>
                </a:solidFill>
                <a:prstDash val="solid"/>
              </a:ln>
              <a:solidFill>
                <a:schemeClr val="tx1">
                  <a:lumMod val="95000"/>
                  <a:lumOff val="5000"/>
                </a:schemeClr>
              </a:solidFill>
              <a:effectLst>
                <a:outerShdw blurRad="41275" dist="20320" dir="1800000" algn="tl" rotWithShape="0">
                  <a:srgbClr val="000000">
                    <a:alpha val="40000"/>
                  </a:srgbClr>
                </a:outerShdw>
              </a:effectLst>
            </a:endParaRPr>
          </a:p>
        </p:txBody>
      </p:sp>
    </p:spTree>
    <p:extLst>
      <p:ext uri="{BB962C8B-B14F-4D97-AF65-F5344CB8AC3E}">
        <p14:creationId xmlns:p14="http://schemas.microsoft.com/office/powerpoint/2010/main" xmlns="" val="13322806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95536" y="908721"/>
            <a:ext cx="8229600" cy="4392488"/>
          </a:xfrm>
        </p:spPr>
        <p:txBody>
          <a:bodyPr>
            <a:normAutofit/>
          </a:bodyPr>
          <a:lstStyle/>
          <a:p>
            <a:r>
              <a:rPr lang="fr-FR" sz="2000" dirty="0" smtClean="0">
                <a:latin typeface="Times New Roman" panose="02020603050405020304" pitchFamily="18" charset="0"/>
                <a:cs typeface="Times New Roman" panose="02020603050405020304" pitchFamily="18" charset="0"/>
              </a:rPr>
              <a:t>L’utilisation de ce concept mène à la modélisation des situations linguistiques centrée autour de l’opposition entre variété haute et variété basse.</a:t>
            </a:r>
          </a:p>
          <a:p>
            <a:r>
              <a:rPr lang="fr-FR" sz="2000" dirty="0" smtClean="0">
                <a:latin typeface="Times New Roman" panose="02020603050405020304" pitchFamily="18" charset="0"/>
                <a:cs typeface="Times New Roman" panose="02020603050405020304" pitchFamily="18" charset="0"/>
              </a:rPr>
              <a:t>Dans un contexte formel, à l'écrit ou pour certains usages culturels et littéraires, la variété « haute » est seule acceptable tandis que la variété «basse » se cantonne au cadre privé, à l'oral, à la poésie, au folklore etc.</a:t>
            </a:r>
          </a:p>
          <a:p>
            <a:r>
              <a:rPr lang="fr-FR" sz="2000" dirty="0" smtClean="0">
                <a:latin typeface="Times New Roman" panose="02020603050405020304" pitchFamily="18" charset="0"/>
                <a:cs typeface="Times New Roman" panose="02020603050405020304" pitchFamily="18" charset="0"/>
              </a:rPr>
              <a:t>Exemple: le monde arabe</a:t>
            </a:r>
          </a:p>
          <a:p>
            <a:pPr marL="0" indent="0">
              <a:buNone/>
            </a:pPr>
            <a:r>
              <a:rPr lang="fr-FR" sz="2000" dirty="0">
                <a:latin typeface="Times New Roman" panose="02020603050405020304" pitchFamily="18" charset="0"/>
                <a:cs typeface="Times New Roman" panose="02020603050405020304" pitchFamily="18" charset="0"/>
              </a:rPr>
              <a:t> </a:t>
            </a:r>
            <a:r>
              <a:rPr lang="fr-FR" sz="2000" dirty="0" smtClean="0">
                <a:latin typeface="Times New Roman" panose="02020603050405020304" pitchFamily="18" charset="0"/>
                <a:cs typeface="Times New Roman" panose="02020603050405020304" pitchFamily="18" charset="0"/>
              </a:rPr>
              <a:t>       Arabe littéral « variété haute » vs l’arabe marocain (</a:t>
            </a:r>
            <a:r>
              <a:rPr lang="fr-FR" sz="2000" dirty="0" err="1" smtClean="0">
                <a:latin typeface="Times New Roman" panose="02020603050405020304" pitchFamily="18" charset="0"/>
                <a:cs typeface="Times New Roman" panose="02020603050405020304" pitchFamily="18" charset="0"/>
              </a:rPr>
              <a:t>derija</a:t>
            </a:r>
            <a:r>
              <a:rPr lang="fr-FR" sz="2000" dirty="0" smtClean="0">
                <a:latin typeface="Times New Roman" panose="02020603050405020304" pitchFamily="18" charset="0"/>
                <a:cs typeface="Times New Roman" panose="02020603050405020304" pitchFamily="18" charset="0"/>
              </a:rPr>
              <a:t>)  « variété basse »</a:t>
            </a:r>
          </a:p>
          <a:p>
            <a:r>
              <a:rPr lang="fr-FR" sz="2000" dirty="0" smtClean="0">
                <a:latin typeface="Times New Roman" panose="02020603050405020304" pitchFamily="18" charset="0"/>
                <a:cs typeface="Times New Roman" panose="02020603050405020304" pitchFamily="18" charset="0"/>
              </a:rPr>
              <a:t>Les fonctions des deux variétés H et B sont complémentaires.</a:t>
            </a:r>
          </a:p>
          <a:p>
            <a:r>
              <a:rPr lang="fr-FR" sz="2000" dirty="0" smtClean="0">
                <a:latin typeface="Times New Roman" panose="02020603050405020304" pitchFamily="18" charset="0"/>
                <a:cs typeface="Times New Roman" panose="02020603050405020304" pitchFamily="18" charset="0"/>
              </a:rPr>
              <a:t>La variété H  a un statut politique, elle est standardisée et codifiée.</a:t>
            </a:r>
          </a:p>
          <a:p>
            <a:endParaRPr lang="fr-FR" sz="20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402494156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Attitudes et représentations</a:t>
            </a:r>
            <a:endParaRPr lang="fr-FR" dirty="0"/>
          </a:p>
        </p:txBody>
      </p:sp>
      <p:sp>
        <p:nvSpPr>
          <p:cNvPr id="3" name="Espace réservé du contenu 2"/>
          <p:cNvSpPr>
            <a:spLocks noGrp="1"/>
          </p:cNvSpPr>
          <p:nvPr>
            <p:ph idx="1"/>
          </p:nvPr>
        </p:nvSpPr>
        <p:spPr>
          <a:xfrm>
            <a:off x="457200" y="1124744"/>
            <a:ext cx="8229600" cy="5001419"/>
          </a:xfrm>
        </p:spPr>
        <p:txBody>
          <a:bodyPr>
            <a:normAutofit/>
          </a:bodyPr>
          <a:lstStyle/>
          <a:p>
            <a:r>
              <a:rPr lang="fr-FR" sz="1800" b="1" dirty="0" smtClean="0">
                <a:latin typeface="Times New Roman" panose="02020603050405020304" pitchFamily="18" charset="0"/>
                <a:cs typeface="Times New Roman" panose="02020603050405020304" pitchFamily="18" charset="0"/>
              </a:rPr>
              <a:t>Représentations </a:t>
            </a:r>
          </a:p>
          <a:p>
            <a:r>
              <a:rPr lang="fr-FR" sz="1800" dirty="0" smtClean="0">
                <a:latin typeface="Times New Roman" panose="02020603050405020304" pitchFamily="18" charset="0"/>
                <a:cs typeface="Times New Roman" panose="02020603050405020304" pitchFamily="18" charset="0"/>
              </a:rPr>
              <a:t>La plupart des sociolinguistes dont Boyer (2003), </a:t>
            </a:r>
            <a:r>
              <a:rPr lang="fr-FR" sz="1800" dirty="0" err="1" smtClean="0">
                <a:latin typeface="Times New Roman" panose="02020603050405020304" pitchFamily="18" charset="0"/>
                <a:cs typeface="Times New Roman" panose="02020603050405020304" pitchFamily="18" charset="0"/>
              </a:rPr>
              <a:t>Ludi</a:t>
            </a:r>
            <a:r>
              <a:rPr lang="fr-FR" sz="1800" dirty="0" smtClean="0">
                <a:latin typeface="Times New Roman" panose="02020603050405020304" pitchFamily="18" charset="0"/>
                <a:cs typeface="Times New Roman" panose="02020603050405020304" pitchFamily="18" charset="0"/>
              </a:rPr>
              <a:t> et </a:t>
            </a:r>
            <a:r>
              <a:rPr lang="fr-FR" sz="1800" dirty="0" err="1" smtClean="0">
                <a:latin typeface="Times New Roman" panose="02020603050405020304" pitchFamily="18" charset="0"/>
                <a:cs typeface="Times New Roman" panose="02020603050405020304" pitchFamily="18" charset="0"/>
              </a:rPr>
              <a:t>Py</a:t>
            </a:r>
            <a:r>
              <a:rPr lang="fr-FR" sz="1800" dirty="0" smtClean="0">
                <a:latin typeface="Times New Roman" panose="02020603050405020304" pitchFamily="18" charset="0"/>
                <a:cs typeface="Times New Roman" panose="02020603050405020304" pitchFamily="18" charset="0"/>
              </a:rPr>
              <a:t> (2003) </a:t>
            </a:r>
            <a:r>
              <a:rPr lang="fr-FR" sz="1800" dirty="0" err="1" smtClean="0">
                <a:latin typeface="Times New Roman" panose="02020603050405020304" pitchFamily="18" charset="0"/>
                <a:cs typeface="Times New Roman" panose="02020603050405020304" pitchFamily="18" charset="0"/>
              </a:rPr>
              <a:t>Bavoux</a:t>
            </a:r>
            <a:r>
              <a:rPr lang="fr-FR" sz="1800" dirty="0" smtClean="0">
                <a:latin typeface="Times New Roman" panose="02020603050405020304" pitchFamily="18" charset="0"/>
                <a:cs typeface="Times New Roman" panose="02020603050405020304" pitchFamily="18" charset="0"/>
              </a:rPr>
              <a:t> (2002) </a:t>
            </a:r>
            <a:r>
              <a:rPr lang="fr-FR" sz="1800" dirty="0" err="1" smtClean="0">
                <a:latin typeface="Times New Roman" panose="02020603050405020304" pitchFamily="18" charset="0"/>
                <a:cs typeface="Times New Roman" panose="02020603050405020304" pitchFamily="18" charset="0"/>
              </a:rPr>
              <a:t>Guenier</a:t>
            </a:r>
            <a:r>
              <a:rPr lang="fr-FR" sz="1800" dirty="0" smtClean="0">
                <a:latin typeface="Times New Roman" panose="02020603050405020304" pitchFamily="18" charset="0"/>
                <a:cs typeface="Times New Roman" panose="02020603050405020304" pitchFamily="18" charset="0"/>
              </a:rPr>
              <a:t> (1997) Lafontaine (1997)  considère les représentations comme une croyance perfidement instaurée par les individus d’une communauté linguistique.</a:t>
            </a:r>
          </a:p>
          <a:p>
            <a:r>
              <a:rPr lang="fr-FR" sz="1800" dirty="0" smtClean="0">
                <a:latin typeface="Times New Roman" panose="02020603050405020304" pitchFamily="18" charset="0"/>
                <a:cs typeface="Times New Roman" panose="02020603050405020304" pitchFamily="18" charset="0"/>
              </a:rPr>
              <a:t> </a:t>
            </a:r>
            <a:r>
              <a:rPr lang="fr-FR" sz="1800" dirty="0">
                <a:latin typeface="Times New Roman" panose="02020603050405020304" pitchFamily="18" charset="0"/>
                <a:cs typeface="Times New Roman" panose="02020603050405020304" pitchFamily="18" charset="0"/>
              </a:rPr>
              <a:t>E</a:t>
            </a:r>
            <a:r>
              <a:rPr lang="fr-FR" sz="1800" dirty="0" smtClean="0">
                <a:latin typeface="Times New Roman" panose="02020603050405020304" pitchFamily="18" charset="0"/>
                <a:cs typeface="Times New Roman" panose="02020603050405020304" pitchFamily="18" charset="0"/>
              </a:rPr>
              <a:t>lles sont présentes dans toutes les sociétés et ce sont elles qui régissent le fonctionnement de ces dernières ainsi que les actions des individus. (Rouquette et </a:t>
            </a:r>
            <a:r>
              <a:rPr lang="fr-FR" sz="1800" dirty="0" err="1" smtClean="0">
                <a:latin typeface="Times New Roman" panose="02020603050405020304" pitchFamily="18" charset="0"/>
                <a:cs typeface="Times New Roman" panose="02020603050405020304" pitchFamily="18" charset="0"/>
              </a:rPr>
              <a:t>Rateau</a:t>
            </a:r>
            <a:r>
              <a:rPr lang="fr-FR" sz="1800" dirty="0" smtClean="0">
                <a:latin typeface="Times New Roman" panose="02020603050405020304" pitchFamily="18" charset="0"/>
                <a:cs typeface="Times New Roman" panose="02020603050405020304" pitchFamily="18" charset="0"/>
              </a:rPr>
              <a:t> cité par Boyer ,2003 :11). </a:t>
            </a:r>
          </a:p>
          <a:p>
            <a:r>
              <a:rPr lang="fr-FR" sz="1800" dirty="0" smtClean="0">
                <a:latin typeface="Times New Roman" panose="02020603050405020304" pitchFamily="18" charset="0"/>
                <a:cs typeface="Times New Roman" panose="02020603050405020304" pitchFamily="18" charset="0"/>
              </a:rPr>
              <a:t> Il faut souligner que les représentations émanent de la valorisation ou de la dévalorisation de la langue en usage par les acteurs sociaux.</a:t>
            </a:r>
          </a:p>
          <a:p>
            <a:r>
              <a:rPr lang="fr-FR" sz="1800" b="1" dirty="0" smtClean="0">
                <a:latin typeface="Times New Roman" panose="02020603050405020304" pitchFamily="18" charset="0"/>
                <a:cs typeface="Times New Roman" panose="02020603050405020304" pitchFamily="18" charset="0"/>
              </a:rPr>
              <a:t>Attitudes </a:t>
            </a:r>
          </a:p>
          <a:p>
            <a:r>
              <a:rPr lang="fr-FR" sz="1800" dirty="0" smtClean="0">
                <a:latin typeface="Times New Roman" panose="02020603050405020304" pitchFamily="18" charset="0"/>
                <a:cs typeface="Times New Roman" panose="02020603050405020304" pitchFamily="18" charset="0"/>
              </a:rPr>
              <a:t>Les études portant sur les perceptions des locuteurs à l’égard des langues et de leurs usages ont été traitées et analysées à travers la notion d’attitude. Afin d’expliquer le comportement linguistique des communautés linguistiques, ces études sillonnent  les images des langues en s’intéressant aux valeurs subjectives accordées aux langues et à leurs variétés, et aux évaluations sociales qu’elles suscitent chez les locuteurs.</a:t>
            </a:r>
            <a:endParaRPr lang="fr-FR"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04210819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r>
              <a:rPr lang="fr-FR" sz="1800" dirty="0" smtClean="0">
                <a:latin typeface="Times New Roman" panose="02020603050405020304" pitchFamily="18" charset="0"/>
                <a:cs typeface="Times New Roman" panose="02020603050405020304" pitchFamily="18" charset="0"/>
              </a:rPr>
              <a:t>L’étude des représentations et des attitudes des  locuteurs envers une langue permettra de mettre la lumière sur leur relation effective à cette dernière. </a:t>
            </a:r>
          </a:p>
          <a:p>
            <a:r>
              <a:rPr lang="fr-FR" sz="1800" dirty="0" smtClean="0">
                <a:latin typeface="Times New Roman" panose="02020603050405020304" pitchFamily="18" charset="0"/>
                <a:cs typeface="Times New Roman" panose="02020603050405020304" pitchFamily="18" charset="0"/>
              </a:rPr>
              <a:t>L’objectif de ces études est de décrire et d’expliquer les rapports existant entre, d’une part, la société(ensemble de locuteur) et, d’autre part, la structure, la fonction et l’évolution de la langue.</a:t>
            </a:r>
          </a:p>
          <a:p>
            <a:r>
              <a:rPr lang="fr-FR" sz="1800" dirty="0" smtClean="0">
                <a:latin typeface="Times New Roman" panose="02020603050405020304" pitchFamily="18" charset="0"/>
                <a:cs typeface="Times New Roman" panose="02020603050405020304" pitchFamily="18" charset="0"/>
              </a:rPr>
              <a:t>Ces études nous renseignent sur les statuts  sociaux attribués aux différentes langues qui existent dans un pays.</a:t>
            </a:r>
          </a:p>
          <a:p>
            <a:r>
              <a:rPr lang="fr-FR" sz="1800" dirty="0" smtClean="0">
                <a:latin typeface="Times New Roman" panose="02020603050405020304" pitchFamily="18" charset="0"/>
                <a:cs typeface="Times New Roman" panose="02020603050405020304" pitchFamily="18" charset="0"/>
              </a:rPr>
              <a:t>Ces études doivent être prises en considération non seulement dans la planification linguistique d’un état mais aussi dans l’identification de la culture de l’enseignement et de l’apprentissage,</a:t>
            </a:r>
          </a:p>
          <a:p>
            <a:endParaRPr lang="fr-FR" sz="1800" dirty="0" smtClean="0"/>
          </a:p>
        </p:txBody>
      </p:sp>
    </p:spTree>
    <p:extLst>
      <p:ext uri="{BB962C8B-B14F-4D97-AF65-F5344CB8AC3E}">
        <p14:creationId xmlns:p14="http://schemas.microsoft.com/office/powerpoint/2010/main" xmlns="" val="10050130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La politique linguistique</a:t>
            </a:r>
            <a:endParaRPr lang="fr-FR" dirty="0"/>
          </a:p>
        </p:txBody>
      </p:sp>
      <p:sp>
        <p:nvSpPr>
          <p:cNvPr id="3" name="Espace réservé du contenu 2"/>
          <p:cNvSpPr>
            <a:spLocks noGrp="1"/>
          </p:cNvSpPr>
          <p:nvPr>
            <p:ph idx="1"/>
          </p:nvPr>
        </p:nvSpPr>
        <p:spPr/>
        <p:txBody>
          <a:bodyPr>
            <a:normAutofit/>
          </a:bodyPr>
          <a:lstStyle/>
          <a:p>
            <a:r>
              <a:rPr lang="fr-FR" sz="1800" dirty="0" smtClean="0">
                <a:latin typeface="Times New Roman" panose="02020603050405020304" pitchFamily="18" charset="0"/>
                <a:cs typeface="Times New Roman" panose="02020603050405020304" pitchFamily="18" charset="0"/>
              </a:rPr>
              <a:t>« l’expression politique linguistique est plus souvent employée en relation avec celle de planification linguistique : tantôt elles sont considérées comme des variantes d’une même désignation, tantôt elles permettent de distinguer deux niveaux de l’action du politique sur la/les langue(s) en usage à l’acte juridique, la concrétisation sur le plan des institutions ( étatiques, régionales, voire internationales) de considération de choix, de perspectives qui sont ceux d’une politique linguistique»                                   (BOYER H.,1996)</a:t>
            </a:r>
          </a:p>
          <a:p>
            <a:r>
              <a:rPr lang="fr-FR" sz="1800" dirty="0" smtClean="0">
                <a:latin typeface="Times New Roman" panose="02020603050405020304" pitchFamily="18" charset="0"/>
                <a:cs typeface="Times New Roman" panose="02020603050405020304" pitchFamily="18" charset="0"/>
              </a:rPr>
              <a:t>La politique linguistique désigne  le choix, les objectifs et les orientations d’un état en matière de langue. </a:t>
            </a:r>
          </a:p>
          <a:p>
            <a:r>
              <a:rPr lang="fr-FR" sz="1800" dirty="0" smtClean="0">
                <a:latin typeface="Times New Roman" panose="02020603050405020304" pitchFamily="18" charset="0"/>
                <a:cs typeface="Times New Roman" panose="02020603050405020304" pitchFamily="18" charset="0"/>
              </a:rPr>
              <a:t>Cette expression est concurrencée par d’autres termes : l’aménagement linguistique  (</a:t>
            </a:r>
            <a:r>
              <a:rPr lang="fr-FR" sz="1800" dirty="0">
                <a:latin typeface="Times New Roman" panose="02020603050405020304" pitchFamily="18" charset="0"/>
                <a:cs typeface="Times New Roman" panose="02020603050405020304" pitchFamily="18" charset="0"/>
              </a:rPr>
              <a:t>C</a:t>
            </a:r>
            <a:r>
              <a:rPr lang="fr-FR" sz="1800" dirty="0" smtClean="0">
                <a:latin typeface="Times New Roman" panose="02020603050405020304" pitchFamily="18" charset="0"/>
                <a:cs typeface="Times New Roman" panose="02020603050405020304" pitchFamily="18" charset="0"/>
              </a:rPr>
              <a:t>orbeil);  normalisation linguistique (</a:t>
            </a:r>
            <a:r>
              <a:rPr lang="fr-FR" sz="1800" dirty="0" err="1" smtClean="0">
                <a:latin typeface="Times New Roman" panose="02020603050405020304" pitchFamily="18" charset="0"/>
                <a:cs typeface="Times New Roman" panose="02020603050405020304" pitchFamily="18" charset="0"/>
              </a:rPr>
              <a:t>Aracil</a:t>
            </a:r>
            <a:r>
              <a:rPr lang="fr-FR" sz="1800" dirty="0" smtClean="0">
                <a:latin typeface="Times New Roman" panose="02020603050405020304" pitchFamily="18" charset="0"/>
                <a:cs typeface="Times New Roman" panose="02020603050405020304" pitchFamily="18" charset="0"/>
              </a:rPr>
              <a:t>) ; </a:t>
            </a:r>
            <a:r>
              <a:rPr lang="fr-FR" sz="1800" dirty="0" err="1" smtClean="0">
                <a:latin typeface="Times New Roman" panose="02020603050405020304" pitchFamily="18" charset="0"/>
                <a:cs typeface="Times New Roman" panose="02020603050405020304" pitchFamily="18" charset="0"/>
              </a:rPr>
              <a:t>glottopolitique</a:t>
            </a:r>
            <a:r>
              <a:rPr lang="fr-FR" sz="1800" dirty="0" smtClean="0">
                <a:latin typeface="Times New Roman" panose="02020603050405020304" pitchFamily="18" charset="0"/>
                <a:cs typeface="Times New Roman" panose="02020603050405020304" pitchFamily="18" charset="0"/>
              </a:rPr>
              <a:t> (</a:t>
            </a:r>
            <a:r>
              <a:rPr lang="fr-FR" sz="1800" dirty="0" err="1" smtClean="0">
                <a:latin typeface="Times New Roman" panose="02020603050405020304" pitchFamily="18" charset="0"/>
                <a:cs typeface="Times New Roman" panose="02020603050405020304" pitchFamily="18" charset="0"/>
              </a:rPr>
              <a:t>Marcellesi</a:t>
            </a:r>
            <a:r>
              <a:rPr lang="fr-FR" sz="1800" dirty="0" smtClean="0">
                <a:latin typeface="Times New Roman" panose="02020603050405020304" pitchFamily="18" charset="0"/>
                <a:cs typeface="Times New Roman" panose="02020603050405020304" pitchFamily="18" charset="0"/>
              </a:rPr>
              <a:t> et </a:t>
            </a:r>
            <a:r>
              <a:rPr lang="fr-FR" sz="1800" dirty="0" err="1" smtClean="0">
                <a:latin typeface="Times New Roman" panose="02020603050405020304" pitchFamily="18" charset="0"/>
                <a:cs typeface="Times New Roman" panose="02020603050405020304" pitchFamily="18" charset="0"/>
              </a:rPr>
              <a:t>Guespin</a:t>
            </a:r>
            <a:r>
              <a:rPr lang="fr-FR" sz="1800" dirty="0" smtClean="0">
                <a:latin typeface="Times New Roman" panose="02020603050405020304" pitchFamily="18" charset="0"/>
                <a:cs typeface="Times New Roman" panose="02020603050405020304" pitchFamily="18" charset="0"/>
              </a:rPr>
              <a:t> )</a:t>
            </a:r>
          </a:p>
          <a:p>
            <a:endParaRPr lang="fr-FR" sz="1800" dirty="0">
              <a:latin typeface="Times New Roman" panose="02020603050405020304" pitchFamily="18" charset="0"/>
              <a:cs typeface="Times New Roman" panose="02020603050405020304" pitchFamily="18" charset="0"/>
            </a:endParaRPr>
          </a:p>
          <a:p>
            <a:endParaRPr lang="fr-FR"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3347768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76672"/>
            <a:ext cx="8229600" cy="6120680"/>
          </a:xfrm>
        </p:spPr>
        <p:txBody>
          <a:bodyPr>
            <a:normAutofit fontScale="85000" lnSpcReduction="20000"/>
          </a:bodyPr>
          <a:lstStyle/>
          <a:p>
            <a:r>
              <a:rPr lang="fr-FR" dirty="0" smtClean="0">
                <a:latin typeface="Times New Roman" panose="02020603050405020304" pitchFamily="18" charset="0"/>
                <a:cs typeface="Times New Roman" panose="02020603050405020304" pitchFamily="18" charset="0"/>
              </a:rPr>
              <a:t>La politique linguistique comporte deux visions: linguistique et socioculturelle</a:t>
            </a:r>
          </a:p>
          <a:p>
            <a:pPr marL="0" indent="0">
              <a:buNone/>
            </a:pPr>
            <a:endParaRPr lang="fr-FR" dirty="0" smtClean="0">
              <a:latin typeface="Times New Roman" panose="02020603050405020304" pitchFamily="18" charset="0"/>
              <a:cs typeface="Times New Roman" panose="02020603050405020304" pitchFamily="18" charset="0"/>
            </a:endParaRPr>
          </a:p>
          <a:p>
            <a:r>
              <a:rPr lang="fr-FR" dirty="0" smtClean="0">
                <a:latin typeface="Times New Roman" panose="02020603050405020304" pitchFamily="18" charset="0"/>
                <a:cs typeface="Times New Roman" panose="02020603050405020304" pitchFamily="18" charset="0"/>
              </a:rPr>
              <a:t>«  </a:t>
            </a:r>
            <a:r>
              <a:rPr lang="fr-FR" sz="2600" dirty="0" smtClean="0">
                <a:latin typeface="Times New Roman" panose="02020603050405020304" pitchFamily="18" charset="0"/>
                <a:cs typeface="Times New Roman" panose="02020603050405020304" pitchFamily="18" charset="0"/>
              </a:rPr>
              <a:t>une véritable normalisation ne peut jamais se limiter aux aspects « purement » linguistiques, mais elle doit prendre en compte en même temps un tas de facteurs clairement « sociaux » et même essentiellement politiques. Ce qu’il faut en tout cas c’est assurer un équilibre dans le cercle fonctionnel car il serait assez curieux de penser qu’un idiome « vivant » puisse accomplir la plénitude de ses fonctions sociales et culturelles en étant dépourvu de l’intégrité des fonctions linguistiques indispensables ou en en étant privé de façon coercitive. L’action est condamnée à l’échec si elle n’avance pas simultanément sur un double front : linguistico-culturel et sociopolitique. la normalisation est une véritable macrodécision qui, comme par exemple les macrodécisions économiques, tend à orienter l’avenir d’une communauté et suppose l’exercice d’un certain pouvoir. On comprend pourquoi la normalisation efficace exige, ou bien la pleine indépendance politique, ou du moins un degré substantiel de self-government de la communauté linguistique concernée. »(Aracil,1982)</a:t>
            </a:r>
            <a:endParaRPr lang="fr-FR" sz="2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4173105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Bibliographie </a:t>
            </a:r>
            <a:endParaRPr lang="fr-FR" dirty="0"/>
          </a:p>
        </p:txBody>
      </p:sp>
      <p:sp>
        <p:nvSpPr>
          <p:cNvPr id="3" name="Espace réservé du contenu 2"/>
          <p:cNvSpPr>
            <a:spLocks noGrp="1"/>
          </p:cNvSpPr>
          <p:nvPr>
            <p:ph idx="1"/>
          </p:nvPr>
        </p:nvSpPr>
        <p:spPr/>
        <p:txBody>
          <a:bodyPr>
            <a:normAutofit/>
          </a:bodyPr>
          <a:lstStyle/>
          <a:p>
            <a:r>
              <a:rPr lang="fr-FR" sz="2000" dirty="0" smtClean="0">
                <a:latin typeface="Times New Roman" panose="02020603050405020304" pitchFamily="18" charset="0"/>
                <a:cs typeface="Times New Roman" panose="02020603050405020304" pitchFamily="18" charset="0"/>
              </a:rPr>
              <a:t>BOYER H., </a:t>
            </a:r>
            <a:r>
              <a:rPr lang="fr-FR" sz="2000" i="1" dirty="0" smtClean="0">
                <a:latin typeface="Times New Roman" panose="02020603050405020304" pitchFamily="18" charset="0"/>
                <a:cs typeface="Times New Roman" panose="02020603050405020304" pitchFamily="18" charset="0"/>
              </a:rPr>
              <a:t>Introduction à la sociolinguistique</a:t>
            </a:r>
            <a:r>
              <a:rPr lang="fr-FR" sz="2000" dirty="0" smtClean="0">
                <a:latin typeface="Times New Roman" panose="02020603050405020304" pitchFamily="18" charset="0"/>
                <a:cs typeface="Times New Roman" panose="02020603050405020304" pitchFamily="18" charset="0"/>
              </a:rPr>
              <a:t>, </a:t>
            </a:r>
            <a:r>
              <a:rPr lang="fr-FR" sz="2000" dirty="0" err="1" smtClean="0">
                <a:latin typeface="Times New Roman" panose="02020603050405020304" pitchFamily="18" charset="0"/>
                <a:cs typeface="Times New Roman" panose="02020603050405020304" pitchFamily="18" charset="0"/>
              </a:rPr>
              <a:t>Dunod</a:t>
            </a:r>
            <a:r>
              <a:rPr lang="fr-FR" sz="2000" dirty="0" smtClean="0">
                <a:latin typeface="Times New Roman" panose="02020603050405020304" pitchFamily="18" charset="0"/>
                <a:cs typeface="Times New Roman" panose="02020603050405020304" pitchFamily="18" charset="0"/>
              </a:rPr>
              <a:t>, Paris, 2001.    </a:t>
            </a:r>
          </a:p>
          <a:p>
            <a:r>
              <a:rPr lang="fr-FR" sz="2000" dirty="0" smtClean="0">
                <a:latin typeface="Times New Roman" panose="02020603050405020304" pitchFamily="18" charset="0"/>
                <a:cs typeface="Times New Roman" panose="02020603050405020304" pitchFamily="18" charset="0"/>
              </a:rPr>
              <a:t>BOYER H. (éd.), </a:t>
            </a:r>
            <a:r>
              <a:rPr lang="fr-FR" sz="2000" i="1" dirty="0" smtClean="0">
                <a:latin typeface="Times New Roman" panose="02020603050405020304" pitchFamily="18" charset="0"/>
                <a:cs typeface="Times New Roman" panose="02020603050405020304" pitchFamily="18" charset="0"/>
              </a:rPr>
              <a:t>Sociolinguistique</a:t>
            </a:r>
            <a:r>
              <a:rPr lang="fr-FR" sz="2000" dirty="0" smtClean="0">
                <a:latin typeface="Times New Roman" panose="02020603050405020304" pitchFamily="18" charset="0"/>
                <a:cs typeface="Times New Roman" panose="02020603050405020304" pitchFamily="18" charset="0"/>
              </a:rPr>
              <a:t>, territoire et objets, </a:t>
            </a:r>
            <a:r>
              <a:rPr lang="fr-FR" sz="2000" dirty="0" err="1" smtClean="0">
                <a:latin typeface="Times New Roman" panose="02020603050405020304" pitchFamily="18" charset="0"/>
                <a:cs typeface="Times New Roman" panose="02020603050405020304" pitchFamily="18" charset="0"/>
              </a:rPr>
              <a:t>Delachaux</a:t>
            </a:r>
            <a:r>
              <a:rPr lang="fr-FR" sz="2000" dirty="0" smtClean="0">
                <a:latin typeface="Times New Roman" panose="02020603050405020304" pitchFamily="18" charset="0"/>
                <a:cs typeface="Times New Roman" panose="02020603050405020304" pitchFamily="18" charset="0"/>
              </a:rPr>
              <a:t> et </a:t>
            </a:r>
            <a:r>
              <a:rPr lang="fr-FR" sz="2000" dirty="0" err="1" smtClean="0">
                <a:latin typeface="Times New Roman" panose="02020603050405020304" pitchFamily="18" charset="0"/>
                <a:cs typeface="Times New Roman" panose="02020603050405020304" pitchFamily="18" charset="0"/>
              </a:rPr>
              <a:t>Niestlé</a:t>
            </a:r>
            <a:r>
              <a:rPr lang="fr-FR" sz="2000" dirty="0" smtClean="0">
                <a:latin typeface="Times New Roman" panose="02020603050405020304" pitchFamily="18" charset="0"/>
                <a:cs typeface="Times New Roman" panose="02020603050405020304" pitchFamily="18" charset="0"/>
              </a:rPr>
              <a:t>, Paris, 1996. </a:t>
            </a:r>
            <a:endParaRPr lang="fr-FR" sz="2000" dirty="0">
              <a:latin typeface="Times New Roman" panose="02020603050405020304" pitchFamily="18" charset="0"/>
              <a:cs typeface="Times New Roman" panose="02020603050405020304" pitchFamily="18" charset="0"/>
            </a:endParaRPr>
          </a:p>
          <a:p>
            <a:r>
              <a:rPr lang="fr-FR" sz="2000" dirty="0" smtClean="0">
                <a:latin typeface="Times New Roman" panose="02020603050405020304" pitchFamily="18" charset="0"/>
                <a:cs typeface="Times New Roman" panose="02020603050405020304" pitchFamily="18" charset="0"/>
              </a:rPr>
              <a:t>CALVET L.J., </a:t>
            </a:r>
            <a:r>
              <a:rPr lang="fr-FR" sz="2000" i="1" dirty="0" smtClean="0">
                <a:latin typeface="Times New Roman" panose="02020603050405020304" pitchFamily="18" charset="0"/>
                <a:cs typeface="Times New Roman" panose="02020603050405020304" pitchFamily="18" charset="0"/>
              </a:rPr>
              <a:t>La Sociolinguistique</a:t>
            </a:r>
            <a:r>
              <a:rPr lang="fr-FR" sz="2000" dirty="0" smtClean="0">
                <a:latin typeface="Times New Roman" panose="02020603050405020304" pitchFamily="18" charset="0"/>
                <a:cs typeface="Times New Roman" panose="02020603050405020304" pitchFamily="18" charset="0"/>
              </a:rPr>
              <a:t>, Que sais-je ?, PUF, Paris, 1993. </a:t>
            </a:r>
          </a:p>
          <a:p>
            <a:r>
              <a:rPr lang="fr-FR" sz="2000" dirty="0" smtClean="0">
                <a:latin typeface="Times New Roman" panose="02020603050405020304" pitchFamily="18" charset="0"/>
                <a:cs typeface="Times New Roman" panose="02020603050405020304" pitchFamily="18" charset="0"/>
              </a:rPr>
              <a:t>CALVET L.J., </a:t>
            </a:r>
            <a:r>
              <a:rPr lang="fr-FR" sz="2000" i="1" dirty="0" smtClean="0">
                <a:latin typeface="Times New Roman" panose="02020603050405020304" pitchFamily="18" charset="0"/>
                <a:cs typeface="Times New Roman" panose="02020603050405020304" pitchFamily="18" charset="0"/>
              </a:rPr>
              <a:t>La guerre des langues et les politiques linguistiques</a:t>
            </a:r>
            <a:r>
              <a:rPr lang="fr-FR" sz="2000" dirty="0" smtClean="0">
                <a:latin typeface="Times New Roman" panose="02020603050405020304" pitchFamily="18" charset="0"/>
                <a:cs typeface="Times New Roman" panose="02020603050405020304" pitchFamily="18" charset="0"/>
              </a:rPr>
              <a:t>, Payot, Pans, 1994.</a:t>
            </a:r>
          </a:p>
          <a:p>
            <a:r>
              <a:rPr lang="fr-FR" sz="2000" dirty="0" smtClean="0">
                <a:latin typeface="Times New Roman" panose="02020603050405020304" pitchFamily="18" charset="0"/>
                <a:cs typeface="Times New Roman" panose="02020603050405020304" pitchFamily="18" charset="0"/>
              </a:rPr>
              <a:t>LABOV  W., </a:t>
            </a:r>
            <a:r>
              <a:rPr lang="fr-FR" sz="2000" i="1" dirty="0" smtClean="0">
                <a:latin typeface="Times New Roman" panose="02020603050405020304" pitchFamily="18" charset="0"/>
                <a:cs typeface="Times New Roman" panose="02020603050405020304" pitchFamily="18" charset="0"/>
              </a:rPr>
              <a:t>Sociolinguistique</a:t>
            </a:r>
            <a:r>
              <a:rPr lang="fr-FR" sz="2000" dirty="0" smtClean="0">
                <a:latin typeface="Times New Roman" panose="02020603050405020304" pitchFamily="18" charset="0"/>
                <a:cs typeface="Times New Roman" panose="02020603050405020304" pitchFamily="18" charset="0"/>
              </a:rPr>
              <a:t>, Minuit, Paris, 1976. </a:t>
            </a:r>
          </a:p>
          <a:p>
            <a:r>
              <a:rPr lang="fr-FR" sz="2000" dirty="0" smtClean="0">
                <a:latin typeface="Times New Roman" panose="02020603050405020304" pitchFamily="18" charset="0"/>
                <a:cs typeface="Times New Roman" panose="02020603050405020304" pitchFamily="18" charset="0"/>
              </a:rPr>
              <a:t>MACKEY W., </a:t>
            </a:r>
            <a:r>
              <a:rPr lang="fr-FR" sz="2000" i="1" dirty="0" smtClean="0">
                <a:latin typeface="Times New Roman" panose="02020603050405020304" pitchFamily="18" charset="0"/>
                <a:cs typeface="Times New Roman" panose="02020603050405020304" pitchFamily="18" charset="0"/>
              </a:rPr>
              <a:t>Bilinguisme et contact des langues</a:t>
            </a:r>
            <a:r>
              <a:rPr lang="fr-FR" sz="2000" dirty="0" smtClean="0">
                <a:latin typeface="Times New Roman" panose="02020603050405020304" pitchFamily="18" charset="0"/>
                <a:cs typeface="Times New Roman" panose="02020603050405020304" pitchFamily="18" charset="0"/>
              </a:rPr>
              <a:t>, </a:t>
            </a:r>
            <a:r>
              <a:rPr lang="fr-FR" sz="2000" dirty="0" err="1" smtClean="0">
                <a:latin typeface="Times New Roman" panose="02020603050405020304" pitchFamily="18" charset="0"/>
                <a:cs typeface="Times New Roman" panose="02020603050405020304" pitchFamily="18" charset="0"/>
              </a:rPr>
              <a:t>klincksieck</a:t>
            </a:r>
            <a:r>
              <a:rPr lang="fr-FR" sz="2000" dirty="0" smtClean="0">
                <a:latin typeface="Times New Roman" panose="02020603050405020304" pitchFamily="18" charset="0"/>
                <a:cs typeface="Times New Roman" panose="02020603050405020304" pitchFamily="18" charset="0"/>
              </a:rPr>
              <a:t>, Paris, 1976. </a:t>
            </a:r>
          </a:p>
          <a:p>
            <a:r>
              <a:rPr lang="fr-FR" sz="2000" dirty="0" smtClean="0">
                <a:latin typeface="Times New Roman" panose="02020603050405020304" pitchFamily="18" charset="0"/>
                <a:cs typeface="Times New Roman" panose="02020603050405020304" pitchFamily="18" charset="0"/>
              </a:rPr>
              <a:t>ROUQUETTE M.L., RATEAU P., </a:t>
            </a:r>
            <a:r>
              <a:rPr lang="fr-FR" sz="2000" i="1" dirty="0" smtClean="0">
                <a:latin typeface="Times New Roman" panose="02020603050405020304" pitchFamily="18" charset="0"/>
                <a:cs typeface="Times New Roman" panose="02020603050405020304" pitchFamily="18" charset="0"/>
              </a:rPr>
              <a:t>Introduction à l’étude des représentations sociales</a:t>
            </a:r>
            <a:r>
              <a:rPr lang="fr-FR" sz="2000" dirty="0" smtClean="0">
                <a:latin typeface="Times New Roman" panose="02020603050405020304" pitchFamily="18" charset="0"/>
                <a:cs typeface="Times New Roman" panose="02020603050405020304" pitchFamily="18" charset="0"/>
              </a:rPr>
              <a:t>, PUG, Grenoble</a:t>
            </a:r>
            <a:r>
              <a:rPr lang="fr-FR" sz="2000" smtClean="0">
                <a:latin typeface="Times New Roman" panose="02020603050405020304" pitchFamily="18" charset="0"/>
                <a:cs typeface="Times New Roman" panose="02020603050405020304" pitchFamily="18" charset="0"/>
              </a:rPr>
              <a:t>, 1998. </a:t>
            </a:r>
            <a:endParaRPr lang="fr-F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7279107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dirty="0" smtClean="0">
                <a:latin typeface="Times New Roman" panose="02020603050405020304" pitchFamily="18" charset="0"/>
                <a:cs typeface="Times New Roman" panose="02020603050405020304" pitchFamily="18" charset="0"/>
              </a:rPr>
              <a:t>PLAN </a:t>
            </a:r>
            <a:br>
              <a:rPr lang="fr-FR" sz="2800" dirty="0" smtClean="0">
                <a:latin typeface="Times New Roman" panose="02020603050405020304" pitchFamily="18" charset="0"/>
                <a:cs typeface="Times New Roman" panose="02020603050405020304" pitchFamily="18" charset="0"/>
              </a:rPr>
            </a:br>
            <a:endParaRPr lang="fr-FR" sz="2800" dirty="0">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idx="1"/>
          </p:nvPr>
        </p:nvSpPr>
        <p:spPr/>
        <p:txBody>
          <a:bodyPr/>
          <a:lstStyle/>
          <a:p>
            <a:endParaRPr lang="fr-FR" b="1" dirty="0" smtClean="0">
              <a:latin typeface="Times New Roman" panose="02020603050405020304" pitchFamily="18" charset="0"/>
              <a:cs typeface="Times New Roman" panose="02020603050405020304" pitchFamily="18" charset="0"/>
            </a:endParaRPr>
          </a:p>
          <a:p>
            <a:endParaRPr lang="fr-FR" b="1" dirty="0">
              <a:latin typeface="Times New Roman" panose="02020603050405020304" pitchFamily="18" charset="0"/>
              <a:cs typeface="Times New Roman" panose="02020603050405020304" pitchFamily="18" charset="0"/>
            </a:endParaRPr>
          </a:p>
          <a:p>
            <a:r>
              <a:rPr lang="fr-FR" dirty="0" smtClean="0">
                <a:latin typeface="Times New Roman" panose="02020603050405020304" pitchFamily="18" charset="0"/>
                <a:cs typeface="Times New Roman" panose="02020603050405020304" pitchFamily="18" charset="0"/>
              </a:rPr>
              <a:t>Bilinguisme, plurilinguisme et diglossie</a:t>
            </a:r>
          </a:p>
          <a:p>
            <a:r>
              <a:rPr lang="fr-FR" dirty="0" smtClean="0">
                <a:latin typeface="Times New Roman" panose="02020603050405020304" pitchFamily="18" charset="0"/>
                <a:cs typeface="Times New Roman" panose="02020603050405020304" pitchFamily="18" charset="0"/>
              </a:rPr>
              <a:t>Attitudes et représentations</a:t>
            </a:r>
          </a:p>
          <a:p>
            <a:r>
              <a:rPr lang="fr-FR" dirty="0" smtClean="0">
                <a:latin typeface="Times New Roman" panose="02020603050405020304" pitchFamily="18" charset="0"/>
                <a:cs typeface="Times New Roman" panose="02020603050405020304" pitchFamily="18" charset="0"/>
              </a:rPr>
              <a:t>Politique linguistique</a:t>
            </a:r>
          </a:p>
          <a:p>
            <a:endParaRPr lang="fr-FR" dirty="0"/>
          </a:p>
        </p:txBody>
      </p:sp>
    </p:spTree>
    <p:extLst>
      <p:ext uri="{BB962C8B-B14F-4D97-AF65-F5344CB8AC3E}">
        <p14:creationId xmlns:p14="http://schemas.microsoft.com/office/powerpoint/2010/main" xmlns="" val="36721187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latin typeface="Times New Roman" panose="02020603050405020304" pitchFamily="18" charset="0"/>
                <a:cs typeface="Times New Roman" panose="02020603050405020304" pitchFamily="18" charset="0"/>
              </a:rPr>
              <a:t>Bilinguisme et plurilinguisme</a:t>
            </a:r>
            <a:endParaRPr lang="fr-FR" b="1" dirty="0">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idx="1"/>
          </p:nvPr>
        </p:nvSpPr>
        <p:spPr/>
        <p:txBody>
          <a:bodyPr>
            <a:normAutofit/>
          </a:bodyPr>
          <a:lstStyle/>
          <a:p>
            <a:pPr marL="0" indent="0">
              <a:buNone/>
            </a:pPr>
            <a:r>
              <a:rPr lang="fr-FR" sz="1800" b="1" dirty="0" smtClean="0">
                <a:latin typeface="Times New Roman" panose="02020603050405020304" pitchFamily="18" charset="0"/>
                <a:cs typeface="Times New Roman" panose="02020603050405020304" pitchFamily="18" charset="0"/>
              </a:rPr>
              <a:t>Définitions</a:t>
            </a:r>
          </a:p>
          <a:p>
            <a:r>
              <a:rPr lang="fr-FR" sz="1800" dirty="0" smtClean="0">
                <a:latin typeface="Times New Roman" panose="02020603050405020304" pitchFamily="18" charset="0"/>
                <a:cs typeface="Times New Roman" panose="02020603050405020304" pitchFamily="18" charset="0"/>
              </a:rPr>
              <a:t>Georges </a:t>
            </a:r>
            <a:r>
              <a:rPr lang="fr-FR" sz="1800" dirty="0" err="1" smtClean="0">
                <a:latin typeface="Times New Roman" panose="02020603050405020304" pitchFamily="18" charset="0"/>
                <a:cs typeface="Times New Roman" panose="02020603050405020304" pitchFamily="18" charset="0"/>
              </a:rPr>
              <a:t>Mounin</a:t>
            </a:r>
            <a:r>
              <a:rPr lang="fr-FR" sz="1800" dirty="0" smtClean="0">
                <a:latin typeface="Times New Roman" panose="02020603050405020304" pitchFamily="18" charset="0"/>
                <a:cs typeface="Times New Roman" panose="02020603050405020304" pitchFamily="18" charset="0"/>
              </a:rPr>
              <a:t>  « Le fait pour un individu de parler indifféremment deux langues», « également coexistence de deux langues dans la même communauté, pourvu que la majorité des locuteurs soit effectivement bilingue. » </a:t>
            </a:r>
          </a:p>
          <a:p>
            <a:r>
              <a:rPr lang="fr-FR" sz="1800" dirty="0" smtClean="0">
                <a:latin typeface="Times New Roman" panose="02020603050405020304" pitchFamily="18" charset="0"/>
                <a:cs typeface="Times New Roman" panose="02020603050405020304" pitchFamily="18" charset="0"/>
              </a:rPr>
              <a:t>Définition du dictionnaire de didactique des langues  « le bilinguisme est une situation qui caractérise les communautés linguistiques et les individus installés dans les régions multilingues  »</a:t>
            </a:r>
          </a:p>
          <a:p>
            <a:r>
              <a:rPr lang="fr-FR" sz="1800" dirty="0" smtClean="0">
                <a:latin typeface="Times New Roman" panose="02020603050405020304" pitchFamily="18" charset="0"/>
                <a:cs typeface="Times New Roman" panose="02020603050405020304" pitchFamily="18" charset="0"/>
              </a:rPr>
              <a:t>Dictionnaire des sciences du langage de Todorov, « un individu est dit multilingue s’il possède plusieurs langues apprises l’une comme l’autre comme langue maternelle. » </a:t>
            </a:r>
          </a:p>
          <a:p>
            <a:r>
              <a:rPr lang="fr-FR" sz="1800" dirty="0" smtClean="0">
                <a:latin typeface="Times New Roman" panose="02020603050405020304" pitchFamily="18" charset="0"/>
                <a:cs typeface="Times New Roman" panose="02020603050405020304" pitchFamily="18" charset="0"/>
              </a:rPr>
              <a:t>BLOOMFIELD : « la possession d'une compétence de locuteur natif dans deux langues ». </a:t>
            </a:r>
            <a:endParaRPr lang="fr-FR" sz="1800" dirty="0">
              <a:latin typeface="Times New Roman" panose="02020603050405020304" pitchFamily="18" charset="0"/>
              <a:cs typeface="Times New Roman" panose="02020603050405020304" pitchFamily="18" charset="0"/>
            </a:endParaRPr>
          </a:p>
          <a:p>
            <a:r>
              <a:rPr lang="fr-FR" sz="1800" dirty="0" smtClean="0">
                <a:latin typeface="Times New Roman" panose="02020603050405020304" pitchFamily="18" charset="0"/>
                <a:cs typeface="Times New Roman" panose="02020603050405020304" pitchFamily="18" charset="0"/>
              </a:rPr>
              <a:t> MACKEY : « Nous définirons le bilinguisme comme l'usage alterné de deux ou plusieurs langues par le même individu ». </a:t>
            </a:r>
            <a:endParaRPr lang="fr-FR"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435581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Notes sur le bilinguisme</a:t>
            </a:r>
            <a:endParaRPr lang="fr-FR" dirty="0"/>
          </a:p>
        </p:txBody>
      </p:sp>
      <p:sp>
        <p:nvSpPr>
          <p:cNvPr id="3" name="Espace réservé du contenu 2"/>
          <p:cNvSpPr>
            <a:spLocks noGrp="1"/>
          </p:cNvSpPr>
          <p:nvPr>
            <p:ph idx="1"/>
          </p:nvPr>
        </p:nvSpPr>
        <p:spPr/>
        <p:txBody>
          <a:bodyPr/>
          <a:lstStyle/>
          <a:p>
            <a:endParaRPr lang="fr-FR" sz="1800" dirty="0" smtClean="0">
              <a:latin typeface="Times New Roman" panose="02020603050405020304" pitchFamily="18" charset="0"/>
              <a:cs typeface="Times New Roman" panose="02020603050405020304" pitchFamily="18" charset="0"/>
            </a:endParaRPr>
          </a:p>
          <a:p>
            <a:endParaRPr lang="fr-FR" sz="1800" dirty="0">
              <a:latin typeface="Times New Roman" panose="02020603050405020304" pitchFamily="18" charset="0"/>
              <a:cs typeface="Times New Roman" panose="02020603050405020304" pitchFamily="18" charset="0"/>
            </a:endParaRPr>
          </a:p>
          <a:p>
            <a:endParaRPr lang="fr-FR" sz="1800" dirty="0" smtClean="0">
              <a:latin typeface="Times New Roman" panose="02020603050405020304" pitchFamily="18" charset="0"/>
              <a:cs typeface="Times New Roman" panose="02020603050405020304" pitchFamily="18" charset="0"/>
            </a:endParaRPr>
          </a:p>
          <a:p>
            <a:r>
              <a:rPr lang="fr-FR" sz="1800" dirty="0" smtClean="0">
                <a:latin typeface="Times New Roman" panose="02020603050405020304" pitchFamily="18" charset="0"/>
                <a:cs typeface="Times New Roman" panose="02020603050405020304" pitchFamily="18" charset="0"/>
              </a:rPr>
              <a:t>le bilinguisme est l’une des conséquences du contact des langues. </a:t>
            </a:r>
          </a:p>
          <a:p>
            <a:r>
              <a:rPr lang="fr-FR" sz="1800" dirty="0" smtClean="0">
                <a:latin typeface="Times New Roman" panose="02020603050405020304" pitchFamily="18" charset="0"/>
                <a:cs typeface="Times New Roman" panose="02020603050405020304" pitchFamily="18" charset="0"/>
              </a:rPr>
              <a:t>Un individu bilingue est celui qui maitrise et utilise  deux langues au quotidien en maintenant les deux systèmes linguistiques séparés.</a:t>
            </a:r>
          </a:p>
          <a:p>
            <a:r>
              <a:rPr lang="fr-FR" sz="1800" dirty="0" smtClean="0">
                <a:latin typeface="Times New Roman" panose="02020603050405020304" pitchFamily="18" charset="0"/>
                <a:cs typeface="Times New Roman" panose="02020603050405020304" pitchFamily="18" charset="0"/>
              </a:rPr>
              <a:t>Etre bilingue ne signifie pas être deux fois monolingue mais le bilinguisme a un aspect multidimensionnel; je fais référence à la culture et au comportement social adopté par le locuteur bilingue.</a:t>
            </a:r>
          </a:p>
          <a:p>
            <a:pPr marL="0" indent="0">
              <a:buNone/>
            </a:pPr>
            <a:r>
              <a:rPr lang="fr-FR" sz="1800" dirty="0" smtClean="0">
                <a:latin typeface="Times New Roman" panose="02020603050405020304" pitchFamily="18" charset="0"/>
                <a:cs typeface="Times New Roman" panose="02020603050405020304" pitchFamily="18" charset="0"/>
              </a:rPr>
              <a:t>  </a:t>
            </a:r>
            <a:endParaRPr lang="fr-FR" dirty="0"/>
          </a:p>
        </p:txBody>
      </p:sp>
    </p:spTree>
    <p:extLst>
      <p:ext uri="{BB962C8B-B14F-4D97-AF65-F5344CB8AC3E}">
        <p14:creationId xmlns:p14="http://schemas.microsoft.com/office/powerpoint/2010/main" xmlns="" val="14386914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 </a:t>
            </a:r>
            <a:r>
              <a:rPr lang="fr-FR" b="1" dirty="0" smtClean="0">
                <a:latin typeface="Times New Roman" panose="02020603050405020304" pitchFamily="18" charset="0"/>
                <a:cs typeface="Times New Roman" panose="02020603050405020304" pitchFamily="18" charset="0"/>
              </a:rPr>
              <a:t>TYPOLOGIE DU BILINGUISME </a:t>
            </a:r>
            <a:endParaRPr lang="fr-FR" b="1" dirty="0">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idx="1"/>
          </p:nvPr>
        </p:nvSpPr>
        <p:spPr>
          <a:xfrm>
            <a:off x="457200" y="1600200"/>
            <a:ext cx="8229600" cy="5069160"/>
          </a:xfrm>
        </p:spPr>
        <p:txBody>
          <a:bodyPr>
            <a:normAutofit/>
          </a:bodyPr>
          <a:lstStyle/>
          <a:p>
            <a:r>
              <a:rPr lang="fr-FR" dirty="0" smtClean="0"/>
              <a:t> </a:t>
            </a:r>
            <a:r>
              <a:rPr lang="fr-FR" sz="2800" b="1" dirty="0" smtClean="0">
                <a:latin typeface="Times New Roman" panose="02020603050405020304" pitchFamily="18" charset="0"/>
                <a:cs typeface="Times New Roman" panose="02020603050405020304" pitchFamily="18" charset="0"/>
              </a:rPr>
              <a:t>Bilinguisme individuel et bilinguisme social </a:t>
            </a:r>
          </a:p>
          <a:p>
            <a:pPr marL="0" indent="0">
              <a:buNone/>
            </a:pPr>
            <a:r>
              <a:rPr lang="fr-FR" sz="1800" dirty="0" smtClean="0">
                <a:latin typeface="Times New Roman" panose="02020603050405020304" pitchFamily="18" charset="0"/>
                <a:cs typeface="Times New Roman" panose="02020603050405020304" pitchFamily="18" charset="0"/>
              </a:rPr>
              <a:t>Suivant MACKEY, le bilinguisme individuel peut être décrit selon les quatre caractéristiques suivantes :  </a:t>
            </a:r>
          </a:p>
          <a:p>
            <a:pPr marL="0" indent="0">
              <a:buNone/>
            </a:pPr>
            <a:r>
              <a:rPr lang="fr-FR" sz="1800" b="1" dirty="0" smtClean="0">
                <a:latin typeface="Times New Roman" panose="02020603050405020304" pitchFamily="18" charset="0"/>
                <a:cs typeface="Times New Roman" panose="02020603050405020304" pitchFamily="18" charset="0"/>
              </a:rPr>
              <a:t> le degré </a:t>
            </a:r>
            <a:r>
              <a:rPr lang="fr-FR" sz="1800" dirty="0" smtClean="0">
                <a:latin typeface="Times New Roman" panose="02020603050405020304" pitchFamily="18" charset="0"/>
                <a:cs typeface="Times New Roman" panose="02020603050405020304" pitchFamily="18" charset="0"/>
              </a:rPr>
              <a:t>: de maitrise des deux langues  </a:t>
            </a:r>
          </a:p>
          <a:p>
            <a:pPr marL="0" indent="0">
              <a:buNone/>
            </a:pPr>
            <a:r>
              <a:rPr lang="fr-FR" sz="1800" b="1" dirty="0" smtClean="0">
                <a:latin typeface="Times New Roman" panose="02020603050405020304" pitchFamily="18" charset="0"/>
                <a:cs typeface="Times New Roman" panose="02020603050405020304" pitchFamily="18" charset="0"/>
              </a:rPr>
              <a:t> La fonction </a:t>
            </a:r>
            <a:r>
              <a:rPr lang="fr-FR" sz="1800" dirty="0" smtClean="0">
                <a:latin typeface="Times New Roman" panose="02020603050405020304" pitchFamily="18" charset="0"/>
                <a:cs typeface="Times New Roman" panose="02020603050405020304" pitchFamily="18" charset="0"/>
              </a:rPr>
              <a:t>: Le rôle de la langue dans les productions langagières</a:t>
            </a:r>
            <a:endParaRPr lang="fr-FR" sz="1800" dirty="0">
              <a:latin typeface="Times New Roman" panose="02020603050405020304" pitchFamily="18" charset="0"/>
              <a:cs typeface="Times New Roman" panose="02020603050405020304" pitchFamily="18" charset="0"/>
            </a:endParaRPr>
          </a:p>
          <a:p>
            <a:pPr marL="0" indent="0">
              <a:buNone/>
            </a:pPr>
            <a:r>
              <a:rPr lang="fr-FR" sz="1800" b="1" dirty="0" smtClean="0">
                <a:latin typeface="Times New Roman" panose="02020603050405020304" pitchFamily="18" charset="0"/>
                <a:cs typeface="Times New Roman" panose="02020603050405020304" pitchFamily="18" charset="0"/>
              </a:rPr>
              <a:t> L'alternance</a:t>
            </a:r>
            <a:r>
              <a:rPr lang="fr-FR" sz="1800" dirty="0" smtClean="0">
                <a:latin typeface="Times New Roman" panose="02020603050405020304" pitchFamily="18" charset="0"/>
                <a:cs typeface="Times New Roman" panose="02020603050405020304" pitchFamily="18" charset="0"/>
              </a:rPr>
              <a:t> : le passage d'une langue à l'autre. </a:t>
            </a:r>
          </a:p>
          <a:p>
            <a:pPr marL="0" indent="0">
              <a:buNone/>
            </a:pPr>
            <a:r>
              <a:rPr lang="fr-FR" sz="1800" dirty="0" smtClean="0">
                <a:latin typeface="Times New Roman" panose="02020603050405020304" pitchFamily="18" charset="0"/>
                <a:cs typeface="Times New Roman" panose="02020603050405020304" pitchFamily="18" charset="0"/>
              </a:rPr>
              <a:t> </a:t>
            </a:r>
            <a:r>
              <a:rPr lang="fr-FR" sz="1800" b="1" dirty="0" smtClean="0">
                <a:latin typeface="Times New Roman" panose="02020603050405020304" pitchFamily="18" charset="0"/>
                <a:cs typeface="Times New Roman" panose="02020603050405020304" pitchFamily="18" charset="0"/>
              </a:rPr>
              <a:t>L'interférence</a:t>
            </a:r>
            <a:r>
              <a:rPr lang="fr-FR" sz="1800" dirty="0" smtClean="0">
                <a:latin typeface="Times New Roman" panose="02020603050405020304" pitchFamily="18" charset="0"/>
                <a:cs typeface="Times New Roman" panose="02020603050405020304" pitchFamily="18" charset="0"/>
              </a:rPr>
              <a:t> :  la capacité qu’un individu bilingue arrive à maintenir les deux langues séparées. </a:t>
            </a:r>
          </a:p>
          <a:p>
            <a:pPr marL="0" indent="0">
              <a:buNone/>
            </a:pPr>
            <a:r>
              <a:rPr lang="fr-FR" sz="1800" dirty="0" smtClean="0">
                <a:latin typeface="Times New Roman" panose="02020603050405020304" pitchFamily="18" charset="0"/>
                <a:cs typeface="Times New Roman" panose="02020603050405020304" pitchFamily="18" charset="0"/>
              </a:rPr>
              <a:t>Le bilinguisme social souligne les forces linguistiques dans une communauté linguistique:</a:t>
            </a:r>
          </a:p>
          <a:p>
            <a:pPr marL="0" indent="0">
              <a:buNone/>
            </a:pPr>
            <a:r>
              <a:rPr lang="fr-FR" sz="1800" dirty="0" smtClean="0">
                <a:latin typeface="Times New Roman" panose="02020603050405020304" pitchFamily="18" charset="0"/>
                <a:cs typeface="Times New Roman" panose="02020603050405020304" pitchFamily="18" charset="0"/>
              </a:rPr>
              <a:t>-le statut des langues en contact </a:t>
            </a:r>
          </a:p>
          <a:p>
            <a:pPr marL="0" indent="0">
              <a:buNone/>
            </a:pPr>
            <a:r>
              <a:rPr lang="fr-FR" sz="1800" dirty="0" smtClean="0">
                <a:latin typeface="Times New Roman" panose="02020603050405020304" pitchFamily="18" charset="0"/>
                <a:cs typeface="Times New Roman" panose="02020603050405020304" pitchFamily="18" charset="0"/>
              </a:rPr>
              <a:t>-la distribution des langues</a:t>
            </a:r>
          </a:p>
          <a:p>
            <a:pPr marL="0" indent="0">
              <a:buNone/>
            </a:pPr>
            <a:r>
              <a:rPr lang="fr-FR" sz="1800" dirty="0" smtClean="0">
                <a:latin typeface="Times New Roman" panose="02020603050405020304" pitchFamily="18" charset="0"/>
                <a:cs typeface="Times New Roman" panose="02020603050405020304" pitchFamily="18" charset="0"/>
              </a:rPr>
              <a:t>-Le problème de la planification linguistique </a:t>
            </a:r>
          </a:p>
          <a:p>
            <a:pPr marL="0" indent="0">
              <a:buNone/>
            </a:pPr>
            <a:endParaRPr lang="fr-FR" sz="1800" dirty="0"/>
          </a:p>
        </p:txBody>
      </p:sp>
    </p:spTree>
    <p:extLst>
      <p:ext uri="{BB962C8B-B14F-4D97-AF65-F5344CB8AC3E}">
        <p14:creationId xmlns:p14="http://schemas.microsoft.com/office/powerpoint/2010/main" xmlns="" val="15728172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95536" y="764704"/>
            <a:ext cx="8229600" cy="4525963"/>
          </a:xfrm>
        </p:spPr>
        <p:txBody>
          <a:bodyPr>
            <a:normAutofit/>
          </a:bodyPr>
          <a:lstStyle/>
          <a:p>
            <a:r>
              <a:rPr lang="fr-FR" dirty="0" smtClean="0">
                <a:latin typeface="Times New Roman" panose="02020603050405020304" pitchFamily="18" charset="0"/>
                <a:cs typeface="Times New Roman" panose="02020603050405020304" pitchFamily="18" charset="0"/>
              </a:rPr>
              <a:t> </a:t>
            </a:r>
            <a:r>
              <a:rPr lang="fr-FR" sz="2800" b="1" dirty="0" smtClean="0">
                <a:latin typeface="Times New Roman" panose="02020603050405020304" pitchFamily="18" charset="0"/>
                <a:cs typeface="Times New Roman" panose="02020603050405020304" pitchFamily="18" charset="0"/>
              </a:rPr>
              <a:t>Bilinguisme équilibré et bilinguisme dominant       </a:t>
            </a:r>
          </a:p>
          <a:p>
            <a:r>
              <a:rPr lang="fr-FR" sz="1800" dirty="0" smtClean="0">
                <a:latin typeface="Times New Roman" panose="02020603050405020304" pitchFamily="18" charset="0"/>
                <a:cs typeface="Times New Roman" panose="02020603050405020304" pitchFamily="18" charset="0"/>
              </a:rPr>
              <a:t>Le critère qui différencie ces deux types de bilinguisme est le degré de maitrise des deux langues.</a:t>
            </a:r>
          </a:p>
          <a:p>
            <a:pPr marL="0" indent="0">
              <a:buNone/>
            </a:pPr>
            <a:endParaRPr lang="fr-FR" sz="1800" dirty="0">
              <a:latin typeface="Times New Roman" panose="02020603050405020304" pitchFamily="18" charset="0"/>
              <a:cs typeface="Times New Roman" panose="02020603050405020304" pitchFamily="18" charset="0"/>
            </a:endParaRPr>
          </a:p>
          <a:p>
            <a:r>
              <a:rPr lang="fr-FR" sz="1800" dirty="0" smtClean="0">
                <a:latin typeface="Times New Roman" panose="02020603050405020304" pitchFamily="18" charset="0"/>
                <a:cs typeface="Times New Roman" panose="02020603050405020304" pitchFamily="18" charset="0"/>
              </a:rPr>
              <a:t>Dans le bilinguisme équilibré, la compétence linguistique dans les deux langues est équivalente proportionnellement et qualitativement (A. de Houwer, 1990 ; J. </a:t>
            </a:r>
            <a:r>
              <a:rPr lang="fr-FR" sz="1800" dirty="0" err="1" smtClean="0">
                <a:latin typeface="Times New Roman" panose="02020603050405020304" pitchFamily="18" charset="0"/>
                <a:cs typeface="Times New Roman" panose="02020603050405020304" pitchFamily="18" charset="0"/>
              </a:rPr>
              <a:t>Meisel</a:t>
            </a:r>
            <a:r>
              <a:rPr lang="fr-FR" sz="1800" dirty="0" smtClean="0">
                <a:latin typeface="Times New Roman" panose="02020603050405020304" pitchFamily="18" charset="0"/>
                <a:cs typeface="Times New Roman" panose="02020603050405020304" pitchFamily="18" charset="0"/>
              </a:rPr>
              <a:t>, 1989).  </a:t>
            </a:r>
          </a:p>
          <a:p>
            <a:pPr marL="0" indent="0">
              <a:buNone/>
            </a:pPr>
            <a:endParaRPr lang="fr-FR" sz="1800" dirty="0" smtClean="0">
              <a:latin typeface="Times New Roman" panose="02020603050405020304" pitchFamily="18" charset="0"/>
              <a:cs typeface="Times New Roman" panose="02020603050405020304" pitchFamily="18" charset="0"/>
            </a:endParaRPr>
          </a:p>
          <a:p>
            <a:r>
              <a:rPr lang="fr-FR" sz="1800" dirty="0" smtClean="0">
                <a:latin typeface="Times New Roman" panose="02020603050405020304" pitchFamily="18" charset="0"/>
                <a:cs typeface="Times New Roman" panose="02020603050405020304" pitchFamily="18" charset="0"/>
              </a:rPr>
              <a:t>Dans le bilinguisme dominant, le sujet bilingue est souvent doté de deux degrés de compétence, l'un étant plus élevé que l'autre.</a:t>
            </a:r>
          </a:p>
          <a:p>
            <a:endParaRPr lang="fr-FR" sz="1800" dirty="0" smtClean="0"/>
          </a:p>
        </p:txBody>
      </p:sp>
    </p:spTree>
    <p:extLst>
      <p:ext uri="{BB962C8B-B14F-4D97-AF65-F5344CB8AC3E}">
        <p14:creationId xmlns:p14="http://schemas.microsoft.com/office/powerpoint/2010/main" xmlns="" val="16860496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51520" y="1244258"/>
            <a:ext cx="8229600" cy="4777030"/>
          </a:xfrm>
        </p:spPr>
        <p:txBody>
          <a:bodyPr>
            <a:normAutofit/>
          </a:bodyPr>
          <a:lstStyle/>
          <a:p>
            <a:r>
              <a:rPr lang="fr-FR" dirty="0" smtClean="0">
                <a:latin typeface="Times New Roman" panose="02020603050405020304" pitchFamily="18" charset="0"/>
                <a:cs typeface="Times New Roman" panose="02020603050405020304" pitchFamily="18" charset="0"/>
              </a:rPr>
              <a:t> </a:t>
            </a:r>
            <a:r>
              <a:rPr lang="fr-FR" sz="2800" b="1" dirty="0">
                <a:latin typeface="Times New Roman" panose="02020603050405020304" pitchFamily="18" charset="0"/>
                <a:cs typeface="Times New Roman" panose="02020603050405020304" pitchFamily="18" charset="0"/>
              </a:rPr>
              <a:t>B</a:t>
            </a:r>
            <a:r>
              <a:rPr lang="fr-FR" sz="2800" b="1" dirty="0" smtClean="0">
                <a:latin typeface="Times New Roman" panose="02020603050405020304" pitchFamily="18" charset="0"/>
                <a:cs typeface="Times New Roman" panose="02020603050405020304" pitchFamily="18" charset="0"/>
              </a:rPr>
              <a:t>ilinguisme infantile ou précoce</a:t>
            </a:r>
          </a:p>
          <a:p>
            <a:r>
              <a:rPr lang="fr-FR" sz="1800" dirty="0" smtClean="0">
                <a:latin typeface="Times New Roman" panose="02020603050405020304" pitchFamily="18" charset="0"/>
                <a:cs typeface="Times New Roman" panose="02020603050405020304" pitchFamily="18" charset="0"/>
              </a:rPr>
              <a:t>Il désigne, habituellement, la situation d’un enfant qui apprend deux langues en même temps dès la naissance. </a:t>
            </a:r>
          </a:p>
          <a:p>
            <a:r>
              <a:rPr lang="fr-FR" sz="2800" b="1" dirty="0">
                <a:latin typeface="Times New Roman" panose="02020603050405020304" pitchFamily="18" charset="0"/>
                <a:cs typeface="Times New Roman" panose="02020603050405020304" pitchFamily="18" charset="0"/>
              </a:rPr>
              <a:t>B</a:t>
            </a:r>
            <a:r>
              <a:rPr lang="fr-FR" sz="2800" b="1" dirty="0" smtClean="0">
                <a:latin typeface="Times New Roman" panose="02020603050405020304" pitchFamily="18" charset="0"/>
                <a:cs typeface="Times New Roman" panose="02020603050405020304" pitchFamily="18" charset="0"/>
              </a:rPr>
              <a:t>ilinguisme soustractif et le bilinguisme additif</a:t>
            </a:r>
          </a:p>
          <a:p>
            <a:r>
              <a:rPr lang="fr-FR" dirty="0" smtClean="0">
                <a:latin typeface="Times New Roman" panose="02020603050405020304" pitchFamily="18" charset="0"/>
                <a:cs typeface="Times New Roman" panose="02020603050405020304" pitchFamily="18" charset="0"/>
              </a:rPr>
              <a:t> </a:t>
            </a:r>
            <a:r>
              <a:rPr lang="fr-FR" sz="1800" dirty="0" smtClean="0">
                <a:latin typeface="Times New Roman" panose="02020603050405020304" pitchFamily="18" charset="0"/>
                <a:cs typeface="Times New Roman" panose="02020603050405020304" pitchFamily="18" charset="0"/>
              </a:rPr>
              <a:t>Le bilinguisme additif désigne la situation où une personne a acquis les deux langues de manière équilibrée. Il s’agit d’un bilinguisme fort. </a:t>
            </a:r>
          </a:p>
          <a:p>
            <a:r>
              <a:rPr lang="fr-FR" sz="1800" dirty="0" smtClean="0">
                <a:latin typeface="Times New Roman" panose="02020603050405020304" pitchFamily="18" charset="0"/>
                <a:cs typeface="Times New Roman" panose="02020603050405020304" pitchFamily="18" charset="0"/>
              </a:rPr>
              <a:t>Le bilinguisme soustractif désigne la situation où une personne apprend la deuxième langue au détriment de la langue première, particulièrement si la langue première est minoritaire. La maîtrise de la langue première diminue, alors que la maîtrise de l'autre augmente.</a:t>
            </a:r>
            <a:endParaRPr lang="fr-FR"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8685349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latin typeface="Times New Roman" panose="02020603050405020304" pitchFamily="18" charset="0"/>
                <a:cs typeface="Times New Roman" panose="02020603050405020304" pitchFamily="18" charset="0"/>
              </a:rPr>
              <a:t>Bilinguisme et diglossie </a:t>
            </a:r>
            <a:endParaRPr lang="fr-FR" b="1" dirty="0">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idx="1"/>
          </p:nvPr>
        </p:nvSpPr>
        <p:spPr/>
        <p:txBody>
          <a:bodyPr>
            <a:normAutofit/>
          </a:bodyPr>
          <a:lstStyle/>
          <a:p>
            <a:r>
              <a:rPr lang="fr-FR" sz="1800" dirty="0" smtClean="0">
                <a:latin typeface="Times New Roman" panose="02020603050405020304" pitchFamily="18" charset="0"/>
                <a:cs typeface="Times New Roman" panose="02020603050405020304" pitchFamily="18" charset="0"/>
              </a:rPr>
              <a:t>Le terme de bilinguisme est jugé trop imprécis et source de confusion, son utilisation masque plusieurs dimensions sociales.</a:t>
            </a:r>
          </a:p>
          <a:p>
            <a:pPr marL="0" indent="0">
              <a:buNone/>
            </a:pPr>
            <a:endParaRPr lang="fr-FR" sz="1800" dirty="0" smtClean="0">
              <a:latin typeface="Times New Roman" panose="02020603050405020304" pitchFamily="18" charset="0"/>
              <a:cs typeface="Times New Roman" panose="02020603050405020304" pitchFamily="18" charset="0"/>
            </a:endParaRPr>
          </a:p>
          <a:p>
            <a:r>
              <a:rPr lang="fr-FR" sz="1800" dirty="0" smtClean="0">
                <a:latin typeface="Times New Roman" panose="02020603050405020304" pitchFamily="18" charset="0"/>
                <a:cs typeface="Times New Roman" panose="02020603050405020304" pitchFamily="18" charset="0"/>
              </a:rPr>
              <a:t>La notion de diglossie  est une « Situation linguistique relativement stable dans laquelle, en plus des dialectes premiers de la langue [...] il existe une variété superposée très différente, rigoureusement codifiée [...] qui est largement apprise par le biais de l’école, et qui est utilisée pour la plupart des textes écrits et des discours formels, mais qui n’est jamais utilisée [...] pour une conversation ordinaire.» </a:t>
            </a:r>
          </a:p>
          <a:p>
            <a:pPr marL="0" indent="0">
              <a:buNone/>
            </a:pPr>
            <a:r>
              <a:rPr lang="fr-FR" sz="1800" dirty="0">
                <a:latin typeface="Times New Roman" panose="02020603050405020304" pitchFamily="18" charset="0"/>
                <a:cs typeface="Times New Roman" panose="02020603050405020304" pitchFamily="18" charset="0"/>
              </a:rPr>
              <a:t> </a:t>
            </a:r>
            <a:r>
              <a:rPr lang="fr-FR" sz="1800" dirty="0" smtClean="0">
                <a:latin typeface="Times New Roman" panose="02020603050405020304" pitchFamily="18" charset="0"/>
                <a:cs typeface="Times New Roman" panose="02020603050405020304" pitchFamily="18" charset="0"/>
              </a:rPr>
              <a:t>                                       C. Ferguson, « </a:t>
            </a:r>
            <a:r>
              <a:rPr lang="fr-FR" sz="1800" dirty="0" err="1" smtClean="0">
                <a:latin typeface="Times New Roman" panose="02020603050405020304" pitchFamily="18" charset="0"/>
                <a:cs typeface="Times New Roman" panose="02020603050405020304" pitchFamily="18" charset="0"/>
              </a:rPr>
              <a:t>Diglossia</a:t>
            </a:r>
            <a:r>
              <a:rPr lang="fr-FR" sz="1800" dirty="0" smtClean="0">
                <a:latin typeface="Times New Roman" panose="02020603050405020304" pitchFamily="18" charset="0"/>
                <a:cs typeface="Times New Roman" panose="02020603050405020304" pitchFamily="18" charset="0"/>
              </a:rPr>
              <a:t> », pp. 325-340.</a:t>
            </a:r>
          </a:p>
        </p:txBody>
      </p:sp>
    </p:spTree>
    <p:extLst>
      <p:ext uri="{BB962C8B-B14F-4D97-AF65-F5344CB8AC3E}">
        <p14:creationId xmlns:p14="http://schemas.microsoft.com/office/powerpoint/2010/main" xmlns="" val="3293429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95536" y="836712"/>
            <a:ext cx="8229600" cy="5256584"/>
          </a:xfrm>
        </p:spPr>
        <p:txBody>
          <a:bodyPr>
            <a:normAutofit/>
          </a:bodyPr>
          <a:lstStyle/>
          <a:p>
            <a:r>
              <a:rPr lang="fr-FR" sz="2200" dirty="0" smtClean="0">
                <a:latin typeface="Times New Roman" panose="02020603050405020304" pitchFamily="18" charset="0"/>
                <a:cs typeface="Times New Roman" panose="02020603050405020304" pitchFamily="18" charset="0"/>
              </a:rPr>
              <a:t>La conception que donne Ferguson au mot diglossie serait élargie par Joshua </a:t>
            </a:r>
            <a:r>
              <a:rPr lang="fr-FR" sz="2200" dirty="0" err="1" smtClean="0">
                <a:latin typeface="Times New Roman" panose="02020603050405020304" pitchFamily="18" charset="0"/>
                <a:cs typeface="Times New Roman" panose="02020603050405020304" pitchFamily="18" charset="0"/>
              </a:rPr>
              <a:t>Fishman</a:t>
            </a:r>
            <a:r>
              <a:rPr lang="fr-FR" sz="2200" dirty="0" smtClean="0">
                <a:latin typeface="Times New Roman" panose="02020603050405020304" pitchFamily="18" charset="0"/>
                <a:cs typeface="Times New Roman" panose="02020603050405020304" pitchFamily="18" charset="0"/>
              </a:rPr>
              <a:t>. </a:t>
            </a:r>
          </a:p>
          <a:p>
            <a:r>
              <a:rPr lang="fr-FR" sz="2200" dirty="0" err="1">
                <a:latin typeface="Times New Roman" panose="02020603050405020304" pitchFamily="18" charset="0"/>
                <a:cs typeface="Times New Roman" panose="02020603050405020304" pitchFamily="18" charset="0"/>
              </a:rPr>
              <a:t>F</a:t>
            </a:r>
            <a:r>
              <a:rPr lang="fr-FR" sz="2200" dirty="0" err="1" smtClean="0">
                <a:latin typeface="Times New Roman" panose="02020603050405020304" pitchFamily="18" charset="0"/>
                <a:cs typeface="Times New Roman" panose="02020603050405020304" pitchFamily="18" charset="0"/>
              </a:rPr>
              <a:t>ishman</a:t>
            </a:r>
            <a:r>
              <a:rPr lang="fr-FR" sz="2200" dirty="0" smtClean="0">
                <a:latin typeface="Times New Roman" panose="02020603050405020304" pitchFamily="18" charset="0"/>
                <a:cs typeface="Times New Roman" panose="02020603050405020304" pitchFamily="18" charset="0"/>
              </a:rPr>
              <a:t> propose une transposition du modèle diglossique à des situations sociolinguistiques où deux langues ont des fonctions complémentaires. </a:t>
            </a:r>
          </a:p>
          <a:p>
            <a:r>
              <a:rPr lang="fr-FR" sz="2200" dirty="0" err="1" smtClean="0">
                <a:latin typeface="Times New Roman" panose="02020603050405020304" pitchFamily="18" charset="0"/>
                <a:cs typeface="Times New Roman" panose="02020603050405020304" pitchFamily="18" charset="0"/>
              </a:rPr>
              <a:t>Fishman</a:t>
            </a:r>
            <a:r>
              <a:rPr lang="fr-FR" sz="2200" dirty="0" smtClean="0">
                <a:latin typeface="Times New Roman" panose="02020603050405020304" pitchFamily="18" charset="0"/>
                <a:cs typeface="Times New Roman" panose="02020603050405020304" pitchFamily="18" charset="0"/>
              </a:rPr>
              <a:t> insiste sur les différentes fonctions qu’occupent ces systèmes linguistiques et sur la présence de plus de deux langues sans avoir de parenté génétique.</a:t>
            </a:r>
          </a:p>
          <a:p>
            <a:r>
              <a:rPr lang="fr-FR" sz="2200" dirty="0" smtClean="0">
                <a:latin typeface="Times New Roman" panose="02020603050405020304" pitchFamily="18" charset="0"/>
                <a:cs typeface="Times New Roman" panose="02020603050405020304" pitchFamily="18" charset="0"/>
              </a:rPr>
              <a:t> Il oppose le bilinguisme, qui est un fait individuel, définit par « la capacité d’un individu à utiliser plusieurs langues »   , à la diglossie considérée comme fait social. </a:t>
            </a:r>
          </a:p>
          <a:p>
            <a:endParaRPr lang="fr-FR" dirty="0"/>
          </a:p>
        </p:txBody>
      </p:sp>
    </p:spTree>
    <p:extLst>
      <p:ext uri="{BB962C8B-B14F-4D97-AF65-F5344CB8AC3E}">
        <p14:creationId xmlns:p14="http://schemas.microsoft.com/office/powerpoint/2010/main" xmlns="" val="3898070307"/>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TotalTime>
  <Words>1259</Words>
  <Application>Microsoft Office PowerPoint</Application>
  <PresentationFormat>Affichage à l'écran (4:3)</PresentationFormat>
  <Paragraphs>88</Paragraphs>
  <Slides>15</Slides>
  <Notes>0</Notes>
  <HiddenSlides>0</HiddenSlides>
  <MMClips>0</MMClips>
  <ScaleCrop>false</ScaleCrop>
  <HeadingPairs>
    <vt:vector size="4" baseType="variant">
      <vt:variant>
        <vt:lpstr>Thème</vt:lpstr>
      </vt:variant>
      <vt:variant>
        <vt:i4>1</vt:i4>
      </vt:variant>
      <vt:variant>
        <vt:lpstr>Titres des diapositives</vt:lpstr>
      </vt:variant>
      <vt:variant>
        <vt:i4>15</vt:i4>
      </vt:variant>
    </vt:vector>
  </HeadingPairs>
  <TitlesOfParts>
    <vt:vector size="16" baseType="lpstr">
      <vt:lpstr>Thème Office</vt:lpstr>
      <vt:lpstr>Sociolinguistique  2ème partie du cours FR536 / S6: parcours  linguistique</vt:lpstr>
      <vt:lpstr>PLAN  </vt:lpstr>
      <vt:lpstr>Bilinguisme et plurilinguisme</vt:lpstr>
      <vt:lpstr>Notes sur le bilinguisme</vt:lpstr>
      <vt:lpstr> TYPOLOGIE DU BILINGUISME </vt:lpstr>
      <vt:lpstr>Diapositive 6</vt:lpstr>
      <vt:lpstr>Diapositive 7</vt:lpstr>
      <vt:lpstr>Bilinguisme et diglossie </vt:lpstr>
      <vt:lpstr>Diapositive 9</vt:lpstr>
      <vt:lpstr>Diapositive 10</vt:lpstr>
      <vt:lpstr>Attitudes et représentations</vt:lpstr>
      <vt:lpstr>Diapositive 12</vt:lpstr>
      <vt:lpstr>La politique linguistique</vt:lpstr>
      <vt:lpstr>Diapositive 14</vt:lpstr>
      <vt:lpstr>Bibliographie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Sociolinguistique  2èmeet dernière partie du cours FR536 / S6: parcours  linguistique</dc:title>
  <dc:creator>hanane MAGHRAOUI</dc:creator>
  <cp:lastModifiedBy>simoelmo</cp:lastModifiedBy>
  <cp:revision>5</cp:revision>
  <dcterms:modified xsi:type="dcterms:W3CDTF">2020-03-17T10:35:19Z</dcterms:modified>
</cp:coreProperties>
</file>