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315" r:id="rId6"/>
    <p:sldId id="316" r:id="rId7"/>
    <p:sldId id="302" r:id="rId8"/>
    <p:sldId id="303" r:id="rId9"/>
    <p:sldId id="260" r:id="rId10"/>
    <p:sldId id="317" r:id="rId11"/>
    <p:sldId id="318" r:id="rId12"/>
    <p:sldId id="319" r:id="rId13"/>
    <p:sldId id="320" r:id="rId14"/>
    <p:sldId id="313" r:id="rId15"/>
    <p:sldId id="263" r:id="rId16"/>
    <p:sldId id="314" r:id="rId17"/>
    <p:sldId id="264" r:id="rId18"/>
    <p:sldId id="321" r:id="rId19"/>
    <p:sldId id="322" r:id="rId20"/>
  </p:sldIdLst>
  <p:sldSz cx="9144000" cy="6858000" type="screen4x3"/>
  <p:notesSz cx="6858000" cy="9144000"/>
  <p:defaultTextStyle>
    <a:defPPr>
      <a:defRPr lang="ar-E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383" autoAdjust="0"/>
    <p:restoredTop sz="94697" autoAdjust="0"/>
  </p:normalViewPr>
  <p:slideViewPr>
    <p:cSldViewPr>
      <p:cViewPr>
        <p:scale>
          <a:sx n="50" d="100"/>
          <a:sy n="50" d="100"/>
        </p:scale>
        <p:origin x="-1956" y="-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B3580-7515-4CF1-9157-E2AC0742133F}" type="datetimeFigureOut">
              <a:rPr lang="ar-EG"/>
              <a:pPr>
                <a:defRPr/>
              </a:pPr>
              <a:t>22/07/1441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AE9A2-D500-4A74-9A72-B21AFA446D86}" type="slidenum">
              <a:rPr lang="ar-EG"/>
              <a:pPr>
                <a:defRPr/>
              </a:pPr>
              <a:t>‹N°›</a:t>
            </a:fld>
            <a:endParaRPr lang="ar-EG"/>
          </a:p>
        </p:txBody>
      </p:sp>
    </p:spTree>
  </p:cSld>
  <p:clrMapOvr>
    <a:masterClrMapping/>
  </p:clrMapOvr>
  <p:transition spd="med">
    <p:comb/>
    <p:sndAc>
      <p:stSnd>
        <p:snd r:embed="rId1" name="ONLIN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DDCD1-F719-4F5F-B79C-E9DC855D4737}" type="datetimeFigureOut">
              <a:rPr lang="ar-EG"/>
              <a:pPr>
                <a:defRPr/>
              </a:pPr>
              <a:t>22/07/1441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E6214-2456-4A5A-8EBD-E1D75DA8AFFE}" type="slidenum">
              <a:rPr lang="ar-EG"/>
              <a:pPr>
                <a:defRPr/>
              </a:pPr>
              <a:t>‹N°›</a:t>
            </a:fld>
            <a:endParaRPr lang="ar-EG"/>
          </a:p>
        </p:txBody>
      </p:sp>
    </p:spTree>
  </p:cSld>
  <p:clrMapOvr>
    <a:masterClrMapping/>
  </p:clrMapOvr>
  <p:transition spd="med">
    <p:comb/>
    <p:sndAc>
      <p:stSnd>
        <p:snd r:embed="rId1" name="ONLIN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94C90-5637-4E2B-97D3-965C17565148}" type="datetimeFigureOut">
              <a:rPr lang="ar-EG"/>
              <a:pPr>
                <a:defRPr/>
              </a:pPr>
              <a:t>22/07/1441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5A7EC-DCF0-46E0-A77D-746DDE657413}" type="slidenum">
              <a:rPr lang="ar-EG"/>
              <a:pPr>
                <a:defRPr/>
              </a:pPr>
              <a:t>‹N°›</a:t>
            </a:fld>
            <a:endParaRPr lang="ar-EG"/>
          </a:p>
        </p:txBody>
      </p:sp>
    </p:spTree>
  </p:cSld>
  <p:clrMapOvr>
    <a:masterClrMapping/>
  </p:clrMapOvr>
  <p:transition spd="med">
    <p:comb/>
    <p:sndAc>
      <p:stSnd>
        <p:snd r:embed="rId1" name="ONLIN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74B7E-06A9-4421-AFD1-1F87E80E8F1E}" type="datetimeFigureOut">
              <a:rPr lang="ar-EG"/>
              <a:pPr>
                <a:defRPr/>
              </a:pPr>
              <a:t>22/07/1441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0CB5B-28EB-426C-9D87-372AC0978A3F}" type="slidenum">
              <a:rPr lang="ar-EG"/>
              <a:pPr>
                <a:defRPr/>
              </a:pPr>
              <a:t>‹N°›</a:t>
            </a:fld>
            <a:endParaRPr lang="ar-EG"/>
          </a:p>
        </p:txBody>
      </p:sp>
    </p:spTree>
  </p:cSld>
  <p:clrMapOvr>
    <a:masterClrMapping/>
  </p:clrMapOvr>
  <p:transition spd="med">
    <p:comb/>
    <p:sndAc>
      <p:stSnd>
        <p:snd r:embed="rId1" name="ONLIN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4AE18-79F9-403F-971A-B97E6AEA38C6}" type="datetimeFigureOut">
              <a:rPr lang="ar-EG"/>
              <a:pPr>
                <a:defRPr/>
              </a:pPr>
              <a:t>22/07/1441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4430F-AD2E-4BD0-A731-85B5A85BEC09}" type="slidenum">
              <a:rPr lang="ar-EG"/>
              <a:pPr>
                <a:defRPr/>
              </a:pPr>
              <a:t>‹N°›</a:t>
            </a:fld>
            <a:endParaRPr lang="ar-EG"/>
          </a:p>
        </p:txBody>
      </p:sp>
    </p:spTree>
  </p:cSld>
  <p:clrMapOvr>
    <a:masterClrMapping/>
  </p:clrMapOvr>
  <p:transition spd="med">
    <p:comb/>
    <p:sndAc>
      <p:stSnd>
        <p:snd r:embed="rId1" name="ONLIN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E5CFD-3CCC-43AE-A87B-56FEC8EAB3CB}" type="datetimeFigureOut">
              <a:rPr lang="ar-EG"/>
              <a:pPr>
                <a:defRPr/>
              </a:pPr>
              <a:t>22/07/1441</a:t>
            </a:fld>
            <a:endParaRPr lang="ar-EG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BFE8E-BB25-46D6-A95E-EC91D710AA01}" type="slidenum">
              <a:rPr lang="ar-EG"/>
              <a:pPr>
                <a:defRPr/>
              </a:pPr>
              <a:t>‹N°›</a:t>
            </a:fld>
            <a:endParaRPr lang="ar-EG"/>
          </a:p>
        </p:txBody>
      </p:sp>
    </p:spTree>
  </p:cSld>
  <p:clrMapOvr>
    <a:masterClrMapping/>
  </p:clrMapOvr>
  <p:transition spd="med">
    <p:comb/>
    <p:sndAc>
      <p:stSnd>
        <p:snd r:embed="rId1" name="ONLIN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F9B93-DBB4-45C9-96F0-2F10BBD294C7}" type="datetimeFigureOut">
              <a:rPr lang="ar-EG"/>
              <a:pPr>
                <a:defRPr/>
              </a:pPr>
              <a:t>22/07/1441</a:t>
            </a:fld>
            <a:endParaRPr lang="ar-EG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11BF4-409B-462E-A029-994D4FBF2F60}" type="slidenum">
              <a:rPr lang="ar-EG"/>
              <a:pPr>
                <a:defRPr/>
              </a:pPr>
              <a:t>‹N°›</a:t>
            </a:fld>
            <a:endParaRPr lang="ar-EG"/>
          </a:p>
        </p:txBody>
      </p:sp>
    </p:spTree>
  </p:cSld>
  <p:clrMapOvr>
    <a:masterClrMapping/>
  </p:clrMapOvr>
  <p:transition spd="med">
    <p:comb/>
    <p:sndAc>
      <p:stSnd>
        <p:snd r:embed="rId1" name="ONLIN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A3835-9351-48EA-AE5D-81DCAE3596E4}" type="datetimeFigureOut">
              <a:rPr lang="ar-EG"/>
              <a:pPr>
                <a:defRPr/>
              </a:pPr>
              <a:t>22/07/1441</a:t>
            </a:fld>
            <a:endParaRPr lang="ar-EG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20FFB-6FC4-41E8-980A-B49EFD6F6985}" type="slidenum">
              <a:rPr lang="ar-EG"/>
              <a:pPr>
                <a:defRPr/>
              </a:pPr>
              <a:t>‹N°›</a:t>
            </a:fld>
            <a:endParaRPr lang="ar-EG"/>
          </a:p>
        </p:txBody>
      </p:sp>
    </p:spTree>
  </p:cSld>
  <p:clrMapOvr>
    <a:masterClrMapping/>
  </p:clrMapOvr>
  <p:transition spd="med">
    <p:comb/>
    <p:sndAc>
      <p:stSnd>
        <p:snd r:embed="rId1" name="ONLIN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B671D-4F71-4BCF-8F8C-F2321AE51348}" type="datetimeFigureOut">
              <a:rPr lang="ar-EG"/>
              <a:pPr>
                <a:defRPr/>
              </a:pPr>
              <a:t>22/07/1441</a:t>
            </a:fld>
            <a:endParaRPr lang="ar-EG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AD50C-F05E-46D5-9E80-294EE6A008AB}" type="slidenum">
              <a:rPr lang="ar-EG"/>
              <a:pPr>
                <a:defRPr/>
              </a:pPr>
              <a:t>‹N°›</a:t>
            </a:fld>
            <a:endParaRPr lang="ar-EG"/>
          </a:p>
        </p:txBody>
      </p:sp>
    </p:spTree>
  </p:cSld>
  <p:clrMapOvr>
    <a:masterClrMapping/>
  </p:clrMapOvr>
  <p:transition spd="med">
    <p:comb/>
    <p:sndAc>
      <p:stSnd>
        <p:snd r:embed="rId1" name="ONLIN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D56A1-BA5A-477B-A136-03C4E8D3CF26}" type="datetimeFigureOut">
              <a:rPr lang="ar-EG"/>
              <a:pPr>
                <a:defRPr/>
              </a:pPr>
              <a:t>22/07/1441</a:t>
            </a:fld>
            <a:endParaRPr lang="ar-EG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AA2F4-6356-460E-85BE-6AF634DC93CD}" type="slidenum">
              <a:rPr lang="ar-EG"/>
              <a:pPr>
                <a:defRPr/>
              </a:pPr>
              <a:t>‹N°›</a:t>
            </a:fld>
            <a:endParaRPr lang="ar-EG"/>
          </a:p>
        </p:txBody>
      </p:sp>
    </p:spTree>
  </p:cSld>
  <p:clrMapOvr>
    <a:masterClrMapping/>
  </p:clrMapOvr>
  <p:transition spd="med">
    <p:comb/>
    <p:sndAc>
      <p:stSnd>
        <p:snd r:embed="rId1" name="ONLIN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A9C56-5B34-4C44-B7F2-701C236963D9}" type="datetimeFigureOut">
              <a:rPr lang="ar-EG"/>
              <a:pPr>
                <a:defRPr/>
              </a:pPr>
              <a:t>22/07/1441</a:t>
            </a:fld>
            <a:endParaRPr lang="ar-EG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3A544-C9FA-4ACF-AD35-1CAB2E73B959}" type="slidenum">
              <a:rPr lang="ar-EG"/>
              <a:pPr>
                <a:defRPr/>
              </a:pPr>
              <a:t>‹N°›</a:t>
            </a:fld>
            <a:endParaRPr lang="ar-EG"/>
          </a:p>
        </p:txBody>
      </p:sp>
    </p:spTree>
  </p:cSld>
  <p:clrMapOvr>
    <a:masterClrMapping/>
  </p:clrMapOvr>
  <p:transition spd="med">
    <p:comb/>
    <p:sndAc>
      <p:stSnd>
        <p:snd r:embed="rId1" name="ONLIN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ar-EG" smtClean="0"/>
          </a:p>
        </p:txBody>
      </p:sp>
      <p:sp>
        <p:nvSpPr>
          <p:cNvPr id="1027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 smtClean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58535D-3B92-4EE0-B536-E595A97204F6}" type="datetimeFigureOut">
              <a:rPr lang="ar-EG"/>
              <a:pPr>
                <a:defRPr/>
              </a:pPr>
              <a:t>22/07/1441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E12E8E-0EDB-4F6B-83F9-25ED21D13423}" type="slidenum">
              <a:rPr lang="ar-EG"/>
              <a:pPr>
                <a:defRPr/>
              </a:pPr>
              <a:t>‹N°›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omb/>
    <p:sndAc>
      <p:stSnd>
        <p:snd r:embed="rId13" name="ONLINE.WAV"/>
      </p:stSnd>
    </p:sndAc>
  </p:transition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9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9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9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9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audio" Target="../media/audio6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7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9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كل بيضاوي 4"/>
          <p:cNvSpPr/>
          <p:nvPr/>
        </p:nvSpPr>
        <p:spPr>
          <a:xfrm>
            <a:off x="3919508" y="980728"/>
            <a:ext cx="4429156" cy="314327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Diwani Letter" pitchFamily="2" charset="-78"/>
              </a:rPr>
              <a:t>قواعد حضارية</a:t>
            </a:r>
            <a:endParaRPr lang="ar-EG" sz="60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Diwani Letter" pitchFamily="2" charset="-78"/>
            </a:endParaRPr>
          </a:p>
        </p:txBody>
      </p:sp>
      <p:pic>
        <p:nvPicPr>
          <p:cNvPr id="7" name="صورة 6" descr="الحضارة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348" y="1428736"/>
            <a:ext cx="2857500" cy="42100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2" name="ZoneTexte 1"/>
          <p:cNvSpPr txBox="1"/>
          <p:nvPr/>
        </p:nvSpPr>
        <p:spPr>
          <a:xfrm>
            <a:off x="3919508" y="4941168"/>
            <a:ext cx="4612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00" dirty="0" err="1" smtClean="0">
                <a:solidFill>
                  <a:schemeClr val="bg1"/>
                </a:solidFill>
                <a:latin typeface="(A) Arslan Wessam B" pitchFamily="66" charset="-78"/>
                <a:cs typeface="(A) Arslan Wessam B" pitchFamily="66" charset="-78"/>
              </a:rPr>
              <a:t>ذ.محمد</a:t>
            </a:r>
            <a:r>
              <a:rPr lang="ar-MA" sz="2800" dirty="0" smtClean="0">
                <a:solidFill>
                  <a:schemeClr val="bg1"/>
                </a:solidFill>
                <a:latin typeface="(A) Arslan Wessam B" pitchFamily="66" charset="-78"/>
                <a:cs typeface="(A) Arslan Wessam B" pitchFamily="66" charset="-78"/>
              </a:rPr>
              <a:t> </a:t>
            </a:r>
            <a:r>
              <a:rPr lang="ar-MA" sz="2800" dirty="0" err="1" smtClean="0">
                <a:solidFill>
                  <a:schemeClr val="bg1"/>
                </a:solidFill>
                <a:latin typeface="(A) Arslan Wessam B" pitchFamily="66" charset="-78"/>
                <a:cs typeface="(A) Arslan Wessam B" pitchFamily="66" charset="-78"/>
              </a:rPr>
              <a:t>البنعيادي</a:t>
            </a:r>
            <a:endParaRPr lang="ar-MA" sz="2800" dirty="0" smtClean="0">
              <a:solidFill>
                <a:schemeClr val="bg1"/>
              </a:solidFill>
              <a:latin typeface="(A) Arslan Wessam B" pitchFamily="66" charset="-78"/>
              <a:cs typeface="(A) Arslan Wessam B" pitchFamily="66" charset="-78"/>
            </a:endParaRPr>
          </a:p>
          <a:p>
            <a:pPr algn="ctr"/>
            <a:r>
              <a:rPr lang="ar-MA" sz="2800" dirty="0" smtClean="0">
                <a:solidFill>
                  <a:schemeClr val="bg1"/>
                </a:solidFill>
                <a:latin typeface="(A) Arslan Wessam B" pitchFamily="66" charset="-78"/>
                <a:cs typeface="(A) Arslan Wessam B" pitchFamily="66" charset="-78"/>
              </a:rPr>
              <a:t>الفصل السادس مسار العقيدة والفكر</a:t>
            </a:r>
            <a:endParaRPr lang="fr-FR" sz="2800" dirty="0">
              <a:solidFill>
                <a:schemeClr val="bg1"/>
              </a:solidFill>
              <a:latin typeface="(A) Arslan Wessam B" pitchFamily="66" charset="-78"/>
              <a:cs typeface="(A) Arslan Wessam B" pitchFamily="66" charset="-78"/>
            </a:endParaRPr>
          </a:p>
        </p:txBody>
      </p:sp>
    </p:spTree>
  </p:cSld>
  <p:clrMapOvr>
    <a:masterClrMapping/>
  </p:clrMapOvr>
  <p:transition spd="med">
    <p:comb/>
    <p:sndAc>
      <p:stSnd>
        <p:snd r:embed="rId2" name="ONLIN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1"/>
                            </p:stCondLst>
                            <p:childTnLst>
                              <p:par>
                                <p:cTn id="2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انفجار 2 2"/>
          <p:cNvSpPr/>
          <p:nvPr/>
        </p:nvSpPr>
        <p:spPr>
          <a:xfrm>
            <a:off x="0" y="-357214"/>
            <a:ext cx="4500594" cy="4643470"/>
          </a:xfrm>
          <a:prstGeom prst="irregularSeal2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sultan - free" pitchFamily="2" charset="-78"/>
              </a:rPr>
              <a:t>آيات الله في </a:t>
            </a:r>
            <a:r>
              <a:rPr lang="ar-SA" sz="54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sultan - free" pitchFamily="2" charset="-78"/>
              </a:rPr>
              <a:t>كونه</a:t>
            </a:r>
            <a:endParaRPr lang="ar-EG" sz="5400" b="1" i="1" dirty="0" smtClean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sultan - free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071934" y="500042"/>
            <a:ext cx="4786346" cy="578647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latin typeface="Arabic Typesetting" pitchFamily="66" charset="-78"/>
                <a:cs typeface="Arabic Typesetting" pitchFamily="66" charset="-78"/>
              </a:rPr>
              <a:t>أي قوانينه ونظمه ومعادلاته التي يسير وفقها الكون، وهي قوانين ومعادلات مطردة قابلة للكشف، يمكن فهمها وفكها والتعامل معها، وليست مقفلة</a:t>
            </a:r>
            <a:r>
              <a:rPr lang="ar-MA" sz="36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3600" b="1" dirty="0" smtClean="0">
                <a:latin typeface="Arabic Typesetting" pitchFamily="66" charset="-78"/>
                <a:cs typeface="Arabic Typesetting" pitchFamily="66" charset="-78"/>
              </a:rPr>
              <a:t>أو على درجة </a:t>
            </a:r>
            <a:r>
              <a:rPr lang="ar-MA" sz="3600" b="1" dirty="0" smtClean="0">
                <a:latin typeface="Arabic Typesetting" pitchFamily="66" charset="-78"/>
                <a:cs typeface="Arabic Typesetting" pitchFamily="66" charset="-78"/>
              </a:rPr>
              <a:t>من </a:t>
            </a:r>
            <a:r>
              <a:rPr lang="ar-SA" sz="3600" b="1" dirty="0" smtClean="0">
                <a:latin typeface="Arabic Typesetting" pitchFamily="66" charset="-78"/>
                <a:cs typeface="Arabic Typesetting" pitchFamily="66" charset="-78"/>
              </a:rPr>
              <a:t>التعقيد والانغلاق</a:t>
            </a:r>
            <a:r>
              <a:rPr lang="ar-MA" sz="36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3600" b="1" dirty="0" smtClean="0">
                <a:latin typeface="Arabic Typesetting" pitchFamily="66" charset="-78"/>
                <a:cs typeface="Arabic Typesetting" pitchFamily="66" charset="-78"/>
              </a:rPr>
              <a:t>والغموض التي يعجز الإنسان عن اكتشافها واستخدامها </a:t>
            </a:r>
            <a:r>
              <a:rPr lang="ar-SA" sz="3600" b="1" dirty="0" err="1" smtClean="0">
                <a:latin typeface="Arabic Typesetting" pitchFamily="66" charset="-78"/>
                <a:cs typeface="Arabic Typesetting" pitchFamily="66" charset="-78"/>
              </a:rPr>
              <a:t>للإعمار</a:t>
            </a:r>
            <a:r>
              <a:rPr lang="ar-MA" sz="36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3600" b="1" dirty="0" smtClean="0">
                <a:latin typeface="Arabic Typesetting" pitchFamily="66" charset="-78"/>
                <a:cs typeface="Arabic Typesetting" pitchFamily="66" charset="-78"/>
              </a:rPr>
              <a:t>والإبداع والقيام بأعباء الاستخلاف المطلوب</a:t>
            </a:r>
            <a:endParaRPr lang="fr-FR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comb/>
    <p:sndAc>
      <p:stSnd>
        <p:snd r:embed="rId2" name="ONLIN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OR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انفجار 2 2"/>
          <p:cNvSpPr/>
          <p:nvPr/>
        </p:nvSpPr>
        <p:spPr>
          <a:xfrm>
            <a:off x="0" y="-357214"/>
            <a:ext cx="4500594" cy="4643470"/>
          </a:xfrm>
          <a:prstGeom prst="irregularSeal2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sultan - free" pitchFamily="2" charset="-78"/>
              </a:rPr>
              <a:t>آيات الله في </a:t>
            </a:r>
            <a:r>
              <a:rPr lang="ar-MA" sz="54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sultan - free" pitchFamily="2" charset="-78"/>
              </a:rPr>
              <a:t>خلقه</a:t>
            </a:r>
            <a:endParaRPr lang="ar-EG" sz="5400" b="1" i="1" dirty="0" smtClean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sultan - free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071934" y="500042"/>
            <a:ext cx="4786346" cy="578647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000" b="1" dirty="0" smtClean="0">
                <a:latin typeface="Arabic Typesetting" pitchFamily="66" charset="-78"/>
                <a:cs typeface="Arabic Typesetting" pitchFamily="66" charset="-78"/>
              </a:rPr>
              <a:t>أي القوانين المتعلقة بمخلوقاته كالإنسان والحيوان</a:t>
            </a:r>
            <a:r>
              <a:rPr lang="ar-MA" sz="40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4000" b="1" dirty="0" smtClean="0">
                <a:latin typeface="Arabic Typesetting" pitchFamily="66" charset="-78"/>
                <a:cs typeface="Arabic Typesetting" pitchFamily="66" charset="-78"/>
              </a:rPr>
              <a:t>والحشرات والطيور والنباتات ... فلكل نوع من هذه المخلوقات</a:t>
            </a:r>
            <a:r>
              <a:rPr lang="ar-MA" sz="40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4000" b="1" dirty="0" smtClean="0">
                <a:latin typeface="Arabic Typesetting" pitchFamily="66" charset="-78"/>
                <a:cs typeface="Arabic Typesetting" pitchFamily="66" charset="-78"/>
              </a:rPr>
              <a:t>سننه وقوانينه الخاصة </a:t>
            </a:r>
            <a:r>
              <a:rPr lang="ar-SA" sz="4000" b="1" dirty="0" err="1" smtClean="0">
                <a:latin typeface="Arabic Typesetting" pitchFamily="66" charset="-78"/>
                <a:cs typeface="Arabic Typesetting" pitchFamily="66" charset="-78"/>
              </a:rPr>
              <a:t>به</a:t>
            </a:r>
            <a:r>
              <a:rPr lang="ar-SA" sz="4000" b="1" dirty="0" smtClean="0">
                <a:latin typeface="Arabic Typesetting" pitchFamily="66" charset="-78"/>
                <a:cs typeface="Arabic Typesetting" pitchFamily="66" charset="-78"/>
              </a:rPr>
              <a:t>، والتي بمعرفتها وحسن التعامل معها،</a:t>
            </a:r>
            <a:r>
              <a:rPr lang="ar-MA" sz="40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4000" b="1" dirty="0" smtClean="0">
                <a:latin typeface="Arabic Typesetting" pitchFamily="66" charset="-78"/>
                <a:cs typeface="Arabic Typesetting" pitchFamily="66" charset="-78"/>
              </a:rPr>
              <a:t>تتم ترقيتها والاستفادة منها وتحسينها والتغلب على مشكلاتها</a:t>
            </a:r>
            <a:endParaRPr lang="fr-FR" sz="4000" b="1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comb/>
    <p:sndAc>
      <p:stSnd>
        <p:snd r:embed="rId2" name="ONLIN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OR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انفجار 2 2"/>
          <p:cNvSpPr/>
          <p:nvPr/>
        </p:nvSpPr>
        <p:spPr>
          <a:xfrm>
            <a:off x="0" y="-357214"/>
            <a:ext cx="4500594" cy="4643470"/>
          </a:xfrm>
          <a:prstGeom prst="irregularSeal2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sultan - free" pitchFamily="2" charset="-78"/>
              </a:rPr>
              <a:t>آيات الله في </a:t>
            </a:r>
            <a:r>
              <a:rPr lang="ar-MA" sz="54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sultan - free" pitchFamily="2" charset="-78"/>
              </a:rPr>
              <a:t>التاريخ</a:t>
            </a:r>
            <a:endParaRPr lang="ar-EG" sz="5400" b="1" i="1" dirty="0" smtClean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sultan - free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071934" y="500042"/>
            <a:ext cx="4786346" cy="578647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ar-MA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أي فعل الله –تعالى- في الأمم والحضارات، وطريقته</a:t>
            </a:r>
            <a:r>
              <a:rPr lang="en-US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في نصرته لأوليائه وحربه لأعدائه، ونواميسه التي تحكم</a:t>
            </a:r>
            <a:r>
              <a:rPr lang="en-US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الظواهر التاريخية، وسننه التي تضبط مسيرة الأمم والحضارات</a:t>
            </a:r>
            <a:r>
              <a:rPr lang="en-US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عبر التاريخ، وتحدد صلاحها وفسادها، وأثر قربها من الله</a:t>
            </a:r>
            <a:r>
              <a:rPr lang="en-US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ونتائج البعد عنه. فهذا العنصر من عناصر التعريف يتعلق بمسار</a:t>
            </a:r>
            <a:r>
              <a:rPr lang="ar-MA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التاريخ البشري الجماعي أي </a:t>
            </a:r>
            <a:r>
              <a:rPr lang="ar-SA" sz="2800" b="1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الأممي</a:t>
            </a:r>
            <a:r>
              <a:rPr lang="ar-SA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وليس الفردي</a:t>
            </a:r>
            <a:r>
              <a:rPr lang="en-US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ar-MA" sz="2800" b="1" dirty="0" smtClean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rt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ar-MA" sz="2800" b="1" dirty="0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2800" b="1" dirty="0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إن التاريخ هو المرآة التي تعكس حركة الإنسان في</a:t>
            </a:r>
            <a:r>
              <a:rPr lang="en-US" sz="2800" b="1" dirty="0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2800" b="1" dirty="0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2800" b="1" dirty="0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الزمن، وتذبذبه بين </a:t>
            </a:r>
            <a:r>
              <a:rPr lang="ar-SA" sz="2800" b="1" dirty="0" err="1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الهداية</a:t>
            </a:r>
            <a:r>
              <a:rPr lang="ar-SA" sz="2800" b="1" dirty="0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 والضلالة، وإن معرفة السنن التي</a:t>
            </a:r>
            <a:r>
              <a:rPr lang="en-US" sz="2800" b="1" dirty="0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2800" b="1" dirty="0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2800" b="1" dirty="0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تحكم هذه الحركة، تثري الخبرة وتعين على التخطيط والتنبؤ</a:t>
            </a:r>
            <a:r>
              <a:rPr lang="en-US" sz="2800" b="1" dirty="0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2800" b="1" dirty="0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2800" b="1" dirty="0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بالمستقبل، وتكسب الباحثين المنهجية والرؤية الصحيحة</a:t>
            </a:r>
            <a:endParaRPr lang="fr-FR" sz="2800" b="1" dirty="0" smtClean="0">
              <a:solidFill>
                <a:srgbClr val="7030A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comb/>
    <p:sndAc>
      <p:stSnd>
        <p:snd r:embed="rId2" name="ONLIN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OR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انفجار 2 2"/>
          <p:cNvSpPr/>
          <p:nvPr/>
        </p:nvSpPr>
        <p:spPr>
          <a:xfrm>
            <a:off x="0" y="-357214"/>
            <a:ext cx="4500594" cy="4643470"/>
          </a:xfrm>
          <a:prstGeom prst="irregularSeal2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4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sultan - free" pitchFamily="2" charset="-78"/>
              </a:rPr>
              <a:t>آيات الله في </a:t>
            </a:r>
            <a:r>
              <a:rPr lang="ar-MA" sz="5400" b="1" i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sultan - free" pitchFamily="2" charset="-78"/>
              </a:rPr>
              <a:t>المنهج التشريعي</a:t>
            </a:r>
            <a:endParaRPr lang="ar-EG" sz="5400" b="1" i="1" dirty="0" smtClean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sultan - free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071934" y="500042"/>
            <a:ext cx="4786346" cy="578647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000" b="1" dirty="0" smtClean="0">
                <a:latin typeface="Arabic Typesetting" pitchFamily="66" charset="-78"/>
                <a:cs typeface="Arabic Typesetting" pitchFamily="66" charset="-78"/>
              </a:rPr>
              <a:t>أي سنن الهدى ونظم التشريع التي تبصر الناس بالسلوك</a:t>
            </a:r>
            <a:r>
              <a:rPr lang="ar-MA" sz="40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4000" b="1" dirty="0" smtClean="0">
                <a:latin typeface="Arabic Typesetting" pitchFamily="66" charset="-78"/>
                <a:cs typeface="Arabic Typesetting" pitchFamily="66" charset="-78"/>
              </a:rPr>
              <a:t>الصحيح والاستقامة في المعاش والمعاد، وتحقق لهم السعادة</a:t>
            </a:r>
            <a:r>
              <a:rPr lang="ar-MA" sz="40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4000" b="1" dirty="0" smtClean="0">
                <a:latin typeface="Arabic Typesetting" pitchFamily="66" charset="-78"/>
                <a:cs typeface="Arabic Typesetting" pitchFamily="66" charset="-78"/>
              </a:rPr>
              <a:t>والخير في الدارين، والذين يتحملون مسؤوليتها الشرعية بين</a:t>
            </a:r>
            <a:r>
              <a:rPr lang="ar-MA" sz="40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4000" b="1" dirty="0" smtClean="0">
                <a:latin typeface="Arabic Typesetting" pitchFamily="66" charset="-78"/>
                <a:cs typeface="Arabic Typesetting" pitchFamily="66" charset="-78"/>
              </a:rPr>
              <a:t>الثواب والعقاب</a:t>
            </a:r>
            <a:endParaRPr lang="fr-FR" sz="4000" b="1" dirty="0" smtClean="0">
              <a:solidFill>
                <a:srgbClr val="7030A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comb/>
    <p:sndAc>
      <p:stSnd>
        <p:snd r:embed="rId2" name="ONLIN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OR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6"/>
          <p:cNvSpPr/>
          <p:nvPr/>
        </p:nvSpPr>
        <p:spPr>
          <a:xfrm>
            <a:off x="428596" y="500042"/>
            <a:ext cx="8429684" cy="578647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l Afefah Font" pitchFamily="2" charset="-78"/>
              </a:rPr>
              <a:t>أسس ودعائم فكرية </a:t>
            </a:r>
            <a:endParaRPr lang="ar-MA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l Afefah Font" pitchFamily="2" charset="-78"/>
            </a:endParaRPr>
          </a:p>
          <a:p>
            <a:pPr algn="ct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l Afefah Font" pitchFamily="2" charset="-78"/>
              </a:rPr>
              <a:t>يقوم عليها فهم السنن الربانية</a:t>
            </a:r>
            <a:endParaRPr lang="fr-F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l Afefah Font" pitchFamily="2" charset="-78"/>
            </a:endParaRPr>
          </a:p>
        </p:txBody>
      </p:sp>
    </p:spTree>
  </p:cSld>
  <p:clrMapOvr>
    <a:masterClrMapping/>
  </p:clrMapOvr>
  <p:transition spd="med">
    <p:comb/>
    <p:sndAc>
      <p:stSnd>
        <p:snd r:embed="rId2" name="ONLIN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ذو زوايا قطرية مستديرة 3"/>
          <p:cNvSpPr/>
          <p:nvPr/>
        </p:nvSpPr>
        <p:spPr>
          <a:xfrm>
            <a:off x="714348" y="500042"/>
            <a:ext cx="8215370" cy="6000792"/>
          </a:xfrm>
          <a:prstGeom prst="round2Diag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3200" b="1" dirty="0" smtClean="0">
                <a:latin typeface="Arabic Typesetting" pitchFamily="66" charset="-78"/>
                <a:cs typeface="Arabic Typesetting" pitchFamily="66" charset="-78"/>
              </a:rPr>
              <a:t>أ- الإيمان بالغيب</a:t>
            </a:r>
            <a: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  <a:t> .</a:t>
            </a:r>
            <a:b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SA" sz="3200" b="1" dirty="0" smtClean="0">
                <a:latin typeface="Arabic Typesetting" pitchFamily="66" charset="-78"/>
                <a:cs typeface="Arabic Typesetting" pitchFamily="66" charset="-78"/>
              </a:rPr>
              <a:t>ب اعتماد المصادر الشرعية والتثبت من صحة</a:t>
            </a:r>
            <a: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SA" sz="3200" b="1" dirty="0" smtClean="0">
                <a:latin typeface="Arabic Typesetting" pitchFamily="66" charset="-78"/>
                <a:cs typeface="Arabic Typesetting" pitchFamily="66" charset="-78"/>
              </a:rPr>
              <a:t>الأخبار</a:t>
            </a:r>
            <a:endParaRPr lang="fr-FR" sz="32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MA" sz="32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3200" b="1" dirty="0" smtClean="0">
                <a:latin typeface="Arabic Typesetting" pitchFamily="66" charset="-78"/>
                <a:cs typeface="Arabic Typesetting" pitchFamily="66" charset="-78"/>
              </a:rPr>
              <a:t>ج- ربط السنن بمفهوم العناية والتسخير، والقيم</a:t>
            </a:r>
            <a: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SA" sz="3200" b="1" dirty="0" smtClean="0">
                <a:latin typeface="Arabic Typesetting" pitchFamily="66" charset="-78"/>
                <a:cs typeface="Arabic Typesetting" pitchFamily="66" charset="-78"/>
              </a:rPr>
              <a:t>الأخلاقية</a:t>
            </a:r>
            <a: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  <a:t> .</a:t>
            </a:r>
            <a:b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SA" sz="3200" b="1" dirty="0" smtClean="0">
                <a:latin typeface="Arabic Typesetting" pitchFamily="66" charset="-78"/>
                <a:cs typeface="Arabic Typesetting" pitchFamily="66" charset="-78"/>
              </a:rPr>
              <a:t>د- ربط الأسباب بالمسببات الصحية</a:t>
            </a:r>
            <a: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  <a:t> .</a:t>
            </a:r>
            <a:b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SA" sz="3200" b="1" dirty="0" smtClean="0">
                <a:latin typeface="Arabic Typesetting" pitchFamily="66" charset="-78"/>
                <a:cs typeface="Arabic Typesetting" pitchFamily="66" charset="-78"/>
              </a:rPr>
              <a:t>ه- اختيار الإنسان ومسؤوليته وفاعليته تجاه السنن</a:t>
            </a:r>
            <a: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  <a:t> .</a:t>
            </a:r>
            <a:b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SA" sz="3200" b="1" dirty="0" smtClean="0">
                <a:latin typeface="Arabic Typesetting" pitchFamily="66" charset="-78"/>
                <a:cs typeface="Arabic Typesetting" pitchFamily="66" charset="-78"/>
              </a:rPr>
              <a:t>و- توافق الحقائق الكونية مع غيرها من الحقائق</a:t>
            </a:r>
            <a: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SA" sz="3200" b="1" dirty="0" smtClean="0">
                <a:latin typeface="Arabic Typesetting" pitchFamily="66" charset="-78"/>
                <a:cs typeface="Arabic Typesetting" pitchFamily="66" charset="-78"/>
              </a:rPr>
              <a:t>القرآنية</a:t>
            </a:r>
            <a: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  <a:t> .</a:t>
            </a:r>
            <a:b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SA" sz="3200" b="1" dirty="0" smtClean="0">
                <a:latin typeface="Arabic Typesetting" pitchFamily="66" charset="-78"/>
                <a:cs typeface="Arabic Typesetting" pitchFamily="66" charset="-78"/>
              </a:rPr>
              <a:t>ز- تكريم الإنسان وتشريفه ونشأته مسلماً مفطوراً</a:t>
            </a:r>
            <a:r>
              <a:rPr lang="ar-MA" sz="3200" b="1" dirty="0" smtClean="0">
                <a:latin typeface="Arabic Typesetting" pitchFamily="66" charset="-78"/>
                <a:cs typeface="Arabic Typesetting" pitchFamily="66" charset="-78"/>
              </a:rPr>
              <a:t>  </a:t>
            </a:r>
            <a:r>
              <a:rPr lang="ar-SA" sz="3200" b="1" dirty="0" smtClean="0">
                <a:latin typeface="Arabic Typesetting" pitchFamily="66" charset="-78"/>
                <a:cs typeface="Arabic Typesetting" pitchFamily="66" charset="-78"/>
              </a:rPr>
              <a:t>على الدين</a:t>
            </a:r>
            <a: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  <a:t> .</a:t>
            </a:r>
            <a:b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SA" sz="3200" b="1" dirty="0" smtClean="0">
                <a:latin typeface="Arabic Typesetting" pitchFamily="66" charset="-78"/>
                <a:cs typeface="Arabic Typesetting" pitchFamily="66" charset="-78"/>
              </a:rPr>
              <a:t>ح- النظرة الإسلامية الشاملة للإنسان والكون والحياة</a:t>
            </a:r>
            <a:endParaRPr lang="ar-EG" sz="3200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comb/>
    <p:sndAc>
      <p:stSnd>
        <p:snd r:embed="rId2" name="ONLIN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6"/>
          <p:cNvSpPr/>
          <p:nvPr/>
        </p:nvSpPr>
        <p:spPr>
          <a:xfrm>
            <a:off x="5286380" y="500042"/>
            <a:ext cx="3571900" cy="578647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l Afefah Font" pitchFamily="2" charset="-78"/>
              </a:rPr>
              <a:t>سنن </a:t>
            </a:r>
            <a:endParaRPr lang="ar-MA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l Afefah Font" pitchFamily="2" charset="-78"/>
            </a:endParaRPr>
          </a:p>
          <a:p>
            <a:pPr algn="ct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l Afefah Font" pitchFamily="2" charset="-78"/>
              </a:rPr>
              <a:t>التأسيس والبناء</a:t>
            </a:r>
            <a:endParaRPr lang="fr-F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l Afefah Font" pitchFamily="2" charset="-78"/>
            </a:endParaRPr>
          </a:p>
        </p:txBody>
      </p:sp>
      <p:sp>
        <p:nvSpPr>
          <p:cNvPr id="3" name="مستطيل 6"/>
          <p:cNvSpPr/>
          <p:nvPr/>
        </p:nvSpPr>
        <p:spPr>
          <a:xfrm>
            <a:off x="571472" y="642918"/>
            <a:ext cx="4429156" cy="578647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400" b="1" dirty="0" smtClean="0">
                <a:latin typeface="Arabic Typesetting" pitchFamily="66" charset="-78"/>
                <a:cs typeface="Arabic Typesetting" pitchFamily="66" charset="-78"/>
              </a:rPr>
              <a:t>إن أول ما يؤسس ويبن</a:t>
            </a:r>
            <a:r>
              <a:rPr lang="ar-MA" sz="4400" b="1" dirty="0" smtClean="0">
                <a:latin typeface="Arabic Typesetting" pitchFamily="66" charset="-78"/>
                <a:cs typeface="Arabic Typesetting" pitchFamily="66" charset="-78"/>
              </a:rPr>
              <a:t>ى</a:t>
            </a:r>
            <a:r>
              <a:rPr lang="ar-SA" sz="4400" b="1" dirty="0" smtClean="0">
                <a:latin typeface="Arabic Typesetting" pitchFamily="66" charset="-78"/>
                <a:cs typeface="Arabic Typesetting" pitchFamily="66" charset="-78"/>
              </a:rPr>
              <a:t> في هذا المضمار هو الجانب التصوري لدى الإنسان المسلم ومن ذلك: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comb/>
    <p:sndAc>
      <p:stSnd>
        <p:snd r:embed="rId2" name="ONLIN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6"/>
          <p:cNvSpPr/>
          <p:nvPr/>
        </p:nvSpPr>
        <p:spPr>
          <a:xfrm>
            <a:off x="5214942" y="571480"/>
            <a:ext cx="3571900" cy="578647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 smtClean="0">
                <a:solidFill>
                  <a:srgbClr val="7030A0"/>
                </a:solidFill>
                <a:cs typeface="Sultan Medium" pitchFamily="2" charset="-78"/>
              </a:rPr>
              <a:t>أ- سنة الابتلاء والامتحان، </a:t>
            </a:r>
            <a:endParaRPr lang="ar-MA" sz="2800" b="1" dirty="0" smtClean="0">
              <a:solidFill>
                <a:srgbClr val="7030A0"/>
              </a:solidFill>
              <a:cs typeface="Sultan Medium" pitchFamily="2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>
                <a:solidFill>
                  <a:srgbClr val="C00000"/>
                </a:solidFill>
                <a:cs typeface="sultan - free" pitchFamily="2" charset="-78"/>
              </a:rPr>
              <a:t>إظهار</a:t>
            </a:r>
            <a:r>
              <a:rPr lang="ar-MA" sz="2800" dirty="0" smtClean="0">
                <a:solidFill>
                  <a:srgbClr val="C00000"/>
                </a:solidFill>
                <a:cs typeface="sultan - free" pitchFamily="2" charset="-78"/>
              </a:rPr>
              <a:t>ا</a:t>
            </a:r>
            <a:r>
              <a:rPr lang="ar-SA" sz="2800" dirty="0" smtClean="0">
                <a:solidFill>
                  <a:srgbClr val="C00000"/>
                </a:solidFill>
                <a:cs typeface="sultan - free" pitchFamily="2" charset="-78"/>
              </a:rPr>
              <a:t> لصدق إيمان</a:t>
            </a:r>
            <a:r>
              <a:rPr lang="ar-MA" sz="2800" dirty="0" smtClean="0">
                <a:solidFill>
                  <a:srgbClr val="C00000"/>
                </a:solidFill>
                <a:cs typeface="sultan - free" pitchFamily="2" charset="-78"/>
              </a:rPr>
              <a:t> الإنسان 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>
                <a:solidFill>
                  <a:srgbClr val="C00000"/>
                </a:solidFill>
                <a:cs typeface="sultan - free" pitchFamily="2" charset="-78"/>
              </a:rPr>
              <a:t>وإخلاص عمله</a:t>
            </a:r>
            <a:endParaRPr lang="fr-FR" sz="4000" b="1" dirty="0">
              <a:solidFill>
                <a:srgbClr val="C00000"/>
              </a:solidFill>
              <a:cs typeface="sultan - free" pitchFamily="2" charset="-78"/>
            </a:endParaRPr>
          </a:p>
        </p:txBody>
      </p:sp>
      <p:sp>
        <p:nvSpPr>
          <p:cNvPr id="7" name="مستطيل ذو زوايا قطرية مستديرة 2"/>
          <p:cNvSpPr/>
          <p:nvPr/>
        </p:nvSpPr>
        <p:spPr>
          <a:xfrm>
            <a:off x="500034" y="785794"/>
            <a:ext cx="4214842" cy="4786346"/>
          </a:xfrm>
          <a:prstGeom prst="round2Diag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just" rtl="1"/>
            <a:r>
              <a:rPr lang="ar-SA" sz="4000" b="1" dirty="0" smtClean="0">
                <a:latin typeface="Arabic Typesetting" pitchFamily="66" charset="-78"/>
                <a:cs typeface="Arabic Typesetting" pitchFamily="66" charset="-78"/>
              </a:rPr>
              <a:t>(ألم</a:t>
            </a:r>
            <a:r>
              <a:rPr lang="ar-MA" sz="40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4000" b="1" dirty="0" smtClean="0">
                <a:latin typeface="Arabic Typesetting" pitchFamily="66" charset="-78"/>
                <a:cs typeface="Arabic Typesetting" pitchFamily="66" charset="-78"/>
              </a:rPr>
              <a:t>أحسب الناس أن يتركوا أن يقولوا آمنا وهم لا يفتنون</a:t>
            </a:r>
            <a:r>
              <a:rPr lang="ar-MA" sz="4000" b="1" dirty="0" smtClean="0">
                <a:latin typeface="Arabic Typesetting" pitchFamily="66" charset="-78"/>
                <a:cs typeface="Arabic Typesetting" pitchFamily="66" charset="-78"/>
              </a:rPr>
              <a:t>،</a:t>
            </a:r>
            <a:r>
              <a:rPr lang="ar-SA" sz="4000" b="1" dirty="0" smtClean="0">
                <a:latin typeface="Arabic Typesetting" pitchFamily="66" charset="-78"/>
                <a:cs typeface="Arabic Typesetting" pitchFamily="66" charset="-78"/>
              </a:rPr>
              <a:t> ولقد فتنا الذين من قبلهم فليعلمن الله الذين صدقوا وليعلمن الكاذبين) </a:t>
            </a:r>
            <a:endParaRPr lang="ar-MA" sz="40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ctr" rtl="1"/>
            <a:r>
              <a:rPr lang="ar-MA" sz="2000" b="1" dirty="0" smtClean="0">
                <a:solidFill>
                  <a:srgbClr val="FFFF00"/>
                </a:solidFill>
                <a:latin typeface="Arabic Typesetting" pitchFamily="66" charset="-78"/>
                <a:cs typeface="sultan - free" pitchFamily="2" charset="-78"/>
              </a:rPr>
              <a:t>- العنكبوت، </a:t>
            </a:r>
            <a:r>
              <a:rPr lang="ar-MA" sz="1600" b="1" dirty="0" smtClean="0">
                <a:solidFill>
                  <a:srgbClr val="FFFF00"/>
                </a:solidFill>
                <a:latin typeface="Arabic Typesetting" pitchFamily="66" charset="-78"/>
                <a:cs typeface="sultan - free" pitchFamily="2" charset="-78"/>
              </a:rPr>
              <a:t>1-2.</a:t>
            </a:r>
            <a:endParaRPr lang="fr-FR" sz="2000" b="1" dirty="0" smtClean="0">
              <a:solidFill>
                <a:srgbClr val="FFFF00"/>
              </a:solidFill>
              <a:latin typeface="Arabic Typesetting" pitchFamily="66" charset="-78"/>
              <a:cs typeface="sultan - free" pitchFamily="2" charset="-78"/>
            </a:endParaRPr>
          </a:p>
          <a:p>
            <a:pPr algn="just" rtl="1"/>
            <a:endParaRPr lang="fr-FR" sz="28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comb/>
    <p:sndAc>
      <p:stSnd>
        <p:snd r:embed="rId2" name="ONLIN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42 - حد حاسم للويندوز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6"/>
          <p:cNvSpPr/>
          <p:nvPr/>
        </p:nvSpPr>
        <p:spPr>
          <a:xfrm>
            <a:off x="5214942" y="571480"/>
            <a:ext cx="3571900" cy="578647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 smtClean="0">
                <a:solidFill>
                  <a:srgbClr val="7030A0"/>
                </a:solidFill>
                <a:cs typeface="Sultan Medium" pitchFamily="2" charset="-78"/>
              </a:rPr>
              <a:t>ب</a:t>
            </a:r>
            <a:r>
              <a:rPr lang="ar-MA" sz="2800" b="1" dirty="0" smtClean="0">
                <a:solidFill>
                  <a:srgbClr val="7030A0"/>
                </a:solidFill>
                <a:cs typeface="Sultan Medium" pitchFamily="2" charset="-78"/>
              </a:rPr>
              <a:t> </a:t>
            </a:r>
            <a:r>
              <a:rPr lang="ar-SA" sz="2800" b="1" dirty="0" smtClean="0">
                <a:solidFill>
                  <a:srgbClr val="7030A0"/>
                </a:solidFill>
                <a:cs typeface="Sultan Medium" pitchFamily="2" charset="-78"/>
              </a:rPr>
              <a:t>- سنن التدافع الحضاري، </a:t>
            </a:r>
            <a:endParaRPr lang="ar-MA" sz="2800" b="1" dirty="0" smtClean="0">
              <a:solidFill>
                <a:srgbClr val="7030A0"/>
              </a:solidFill>
              <a:cs typeface="Sultan Medium" pitchFamily="2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 smtClean="0">
                <a:solidFill>
                  <a:srgbClr val="C00000"/>
                </a:solidFill>
                <a:cs typeface="sultan - free" pitchFamily="2" charset="-78"/>
              </a:rPr>
              <a:t>ويمكن تسميتها </a:t>
            </a:r>
            <a:r>
              <a:rPr lang="ar-MA" sz="2800" dirty="0" smtClean="0">
                <a:solidFill>
                  <a:srgbClr val="C00000"/>
                </a:solidFill>
                <a:cs typeface="sultan - free" pitchFamily="2" charset="-78"/>
              </a:rPr>
              <a:t>(</a:t>
            </a:r>
            <a:r>
              <a:rPr lang="ar-SA" sz="2800" dirty="0" smtClean="0">
                <a:solidFill>
                  <a:srgbClr val="C00000"/>
                </a:solidFill>
                <a:cs typeface="sultan - free" pitchFamily="2" charset="-78"/>
              </a:rPr>
              <a:t>سنن تنازع البقاء</a:t>
            </a:r>
            <a:r>
              <a:rPr lang="ar-MA" sz="2800" dirty="0" smtClean="0">
                <a:solidFill>
                  <a:srgbClr val="C00000"/>
                </a:solidFill>
                <a:cs typeface="sultan - free" pitchFamily="2" charset="-78"/>
              </a:rPr>
              <a:t>)</a:t>
            </a:r>
            <a:endParaRPr lang="fr-FR" sz="2800" dirty="0">
              <a:solidFill>
                <a:srgbClr val="C00000"/>
              </a:solidFill>
              <a:cs typeface="sultan - free" pitchFamily="2" charset="-78"/>
            </a:endParaRPr>
          </a:p>
        </p:txBody>
      </p:sp>
      <p:sp>
        <p:nvSpPr>
          <p:cNvPr id="7" name="مستطيل ذو زوايا قطرية مستديرة 2"/>
          <p:cNvSpPr/>
          <p:nvPr/>
        </p:nvSpPr>
        <p:spPr>
          <a:xfrm>
            <a:off x="500034" y="785794"/>
            <a:ext cx="4214842" cy="4786346"/>
          </a:xfrm>
          <a:prstGeom prst="round2Diag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just" rtl="1"/>
            <a:r>
              <a:rPr lang="ar-SA" sz="4000" b="1" dirty="0" smtClean="0">
                <a:latin typeface="Arabic Typesetting" pitchFamily="66" charset="-78"/>
                <a:cs typeface="Arabic Typesetting" pitchFamily="66" charset="-78"/>
              </a:rPr>
              <a:t>وهي سنة اجتماعية تحكم سائر المجتمعات البشرية وتصطبغ </a:t>
            </a:r>
            <a:r>
              <a:rPr lang="ar-SA" sz="4000" b="1" dirty="0" err="1" smtClean="0">
                <a:latin typeface="Arabic Typesetting" pitchFamily="66" charset="-78"/>
                <a:cs typeface="Arabic Typesetting" pitchFamily="66" charset="-78"/>
              </a:rPr>
              <a:t>بها</a:t>
            </a:r>
            <a:r>
              <a:rPr lang="ar-SA" sz="4000" b="1" dirty="0" smtClean="0">
                <a:latin typeface="Arabic Typesetting" pitchFamily="66" charset="-78"/>
                <a:cs typeface="Arabic Typesetting" pitchFamily="66" charset="-78"/>
              </a:rPr>
              <a:t> كل مظاهر الحياة، الفردية والجماعية الإنسانية والحيوانية وغياب هذا المعنى وأثره الفاعل في النفس البشرية يحدث فيها الاعتقاد بالجبر والإرجاء وتعطيل الطاقات</a:t>
            </a:r>
            <a:endParaRPr lang="fr-FR" sz="4000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comb/>
    <p:sndAc>
      <p:stSnd>
        <p:snd r:embed="rId2" name="ONLIN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42 - حد حاسم للويندوز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6"/>
          <p:cNvSpPr/>
          <p:nvPr/>
        </p:nvSpPr>
        <p:spPr>
          <a:xfrm>
            <a:off x="5214942" y="571480"/>
            <a:ext cx="3571900" cy="578647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 err="1" smtClean="0">
                <a:solidFill>
                  <a:srgbClr val="7030A0"/>
                </a:solidFill>
                <a:cs typeface="Sultan Medium" pitchFamily="2" charset="-78"/>
              </a:rPr>
              <a:t>جــ</a:t>
            </a:r>
            <a:r>
              <a:rPr lang="ar-SA" sz="2800" b="1" dirty="0" smtClean="0">
                <a:solidFill>
                  <a:srgbClr val="7030A0"/>
                </a:solidFill>
                <a:cs typeface="Sultan Medium" pitchFamily="2" charset="-78"/>
              </a:rPr>
              <a:t>- سنن التغيير والتحويل، </a:t>
            </a:r>
            <a:endParaRPr lang="ar-MA" sz="2800" b="1" dirty="0" smtClean="0">
              <a:solidFill>
                <a:srgbClr val="7030A0"/>
              </a:solidFill>
              <a:cs typeface="Sultan Medium" pitchFamily="2" charset="-78"/>
            </a:endParaRPr>
          </a:p>
          <a:p>
            <a:pPr algn="ct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dirty="0" smtClean="0">
                <a:solidFill>
                  <a:srgbClr val="C00000"/>
                </a:solidFill>
                <a:cs typeface="sultan - free" pitchFamily="2" charset="-78"/>
              </a:rPr>
              <a:t>(إن الله لا يغير ما بقوم حتى يغيروا ما بأنفسهم)</a:t>
            </a:r>
            <a:endParaRPr lang="ar-MA" sz="2000" dirty="0" smtClean="0">
              <a:solidFill>
                <a:srgbClr val="C00000"/>
              </a:solidFill>
              <a:cs typeface="sultan - free" pitchFamily="2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MA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الرعد 12</a:t>
            </a:r>
            <a:endParaRPr lang="fr-FR" sz="2800" b="1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800" dirty="0">
              <a:solidFill>
                <a:srgbClr val="C00000"/>
              </a:solidFill>
              <a:cs typeface="sultan - free" pitchFamily="2" charset="-78"/>
            </a:endParaRPr>
          </a:p>
        </p:txBody>
      </p:sp>
      <p:sp>
        <p:nvSpPr>
          <p:cNvPr id="7" name="مستطيل ذو زوايا قطرية مستديرة 2"/>
          <p:cNvSpPr/>
          <p:nvPr/>
        </p:nvSpPr>
        <p:spPr>
          <a:xfrm>
            <a:off x="500034" y="785794"/>
            <a:ext cx="4214842" cy="4786346"/>
          </a:xfrm>
          <a:prstGeom prst="round2Diag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3200" b="1" dirty="0" smtClean="0">
                <a:latin typeface="Arabic Typesetting" pitchFamily="66" charset="-78"/>
                <a:cs typeface="Arabic Typesetting" pitchFamily="66" charset="-78"/>
              </a:rPr>
              <a:t>وهذه السنة هي أول خطوة توجه </a:t>
            </a:r>
            <a:r>
              <a:rPr lang="ar-SA" sz="3200" b="1" dirty="0" err="1" smtClean="0">
                <a:latin typeface="Arabic Typesetting" pitchFamily="66" charset="-78"/>
                <a:cs typeface="Arabic Typesetting" pitchFamily="66" charset="-78"/>
              </a:rPr>
              <a:t>بها</a:t>
            </a:r>
            <a:r>
              <a:rPr lang="ar-SA" sz="3200" b="1" dirty="0" smtClean="0">
                <a:latin typeface="Arabic Typesetting" pitchFamily="66" charset="-78"/>
                <a:cs typeface="Arabic Typesetting" pitchFamily="66" charset="-78"/>
              </a:rPr>
              <a:t> التفسير في العصر الحديث نحو المجتمع</a:t>
            </a:r>
            <a:r>
              <a:rPr lang="ar-MA" sz="3200" b="1" dirty="0" smtClean="0">
                <a:latin typeface="Arabic Typesetting" pitchFamily="66" charset="-78"/>
                <a:cs typeface="Arabic Typesetting" pitchFamily="66" charset="-78"/>
              </a:rPr>
              <a:t>،</a:t>
            </a:r>
            <a:r>
              <a:rPr lang="ar-SA" sz="3200" b="1" dirty="0" smtClean="0">
                <a:latin typeface="Arabic Typesetting" pitchFamily="66" charset="-78"/>
                <a:cs typeface="Arabic Typesetting" pitchFamily="66" charset="-78"/>
              </a:rPr>
              <a:t> وكانت هي المحور الذي تدور حوله </a:t>
            </a:r>
            <a:r>
              <a:rPr lang="ar-SA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السنن الاجتماعية </a:t>
            </a:r>
            <a:r>
              <a:rPr lang="ar-SA" sz="3200" b="1" dirty="0" smtClean="0">
                <a:latin typeface="Arabic Typesetting" pitchFamily="66" charset="-78"/>
                <a:cs typeface="Arabic Typesetting" pitchFamily="66" charset="-78"/>
              </a:rPr>
              <a:t>الأخرى فيه بالتنصيص على مبدأين كبيرين:</a:t>
            </a:r>
            <a:endParaRPr lang="ar-MA" sz="32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sz="3200" b="1" dirty="0" smtClean="0">
                <a:latin typeface="Arabic Typesetting" pitchFamily="66" charset="-78"/>
                <a:cs typeface="Arabic Typesetting" pitchFamily="66" charset="-78"/>
              </a:rPr>
              <a:t>الأول: العمل على التغير والتحول في عالم الأشياء والأفكار بتعبير "مالك بن نبي".</a:t>
            </a:r>
            <a:endParaRPr lang="fr-FR" sz="32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r"/>
            <a:r>
              <a:rPr lang="ar-SA" sz="3200" b="1" dirty="0" smtClean="0">
                <a:latin typeface="Arabic Typesetting" pitchFamily="66" charset="-78"/>
                <a:cs typeface="Arabic Typesetting" pitchFamily="66" charset="-78"/>
              </a:rPr>
              <a:t>الثاني: أن هذا التحول والتغير يبدأ مما بالنفس</a:t>
            </a:r>
            <a:r>
              <a:rPr lang="ar-SA" sz="3200" dirty="0" smtClean="0"/>
              <a:t>.</a:t>
            </a:r>
            <a:endParaRPr lang="fr-FR" sz="3200" b="1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comb/>
    <p:sndAc>
      <p:stSnd>
        <p:snd r:embed="rId2" name="ONLIN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42 - حد حاسم للويندوز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خطط انسيابي: معالجة متعاقبة 2"/>
          <p:cNvSpPr/>
          <p:nvPr/>
        </p:nvSpPr>
        <p:spPr>
          <a:xfrm>
            <a:off x="2000232" y="285728"/>
            <a:ext cx="5715008" cy="928694"/>
          </a:xfrm>
          <a:prstGeom prst="flowChartAlternateProcess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800" b="1" dirty="0" smtClean="0">
                <a:solidFill>
                  <a:srgbClr val="FF0000"/>
                </a:solidFill>
                <a:cs typeface="sultan - free" pitchFamily="2" charset="-78"/>
              </a:rPr>
              <a:t>مفهوم السنة المقصودة</a:t>
            </a:r>
            <a:endParaRPr lang="ar-EG" sz="4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cs typeface="sultan - free" pitchFamily="2" charset="-78"/>
            </a:endParaRPr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357159" y="1714500"/>
            <a:ext cx="835824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ar-SA" sz="72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جريان الشيء </a:t>
            </a:r>
            <a:r>
              <a:rPr lang="ar-SA" sz="7200" b="1" dirty="0" err="1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واطراده</a:t>
            </a:r>
            <a:r>
              <a:rPr lang="ar-SA" sz="72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 في سهولة ويسر، ومنه</a:t>
            </a:r>
            <a:r>
              <a:rPr lang="fr-FR" sz="72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MA" sz="72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ar-SA" sz="72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سننت الماء إذا أرسلته إرسالاً. </a:t>
            </a:r>
            <a:endParaRPr lang="fr-FR" sz="7200" b="1" dirty="0" smtClean="0">
              <a:solidFill>
                <a:schemeClr val="bg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sz="72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وسنة </a:t>
            </a:r>
            <a:r>
              <a:rPr lang="ar-SA" sz="7200" b="1" dirty="0" err="1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االله</a:t>
            </a:r>
            <a:r>
              <a:rPr lang="ar-SA" sz="72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: حكمته في خليقته</a:t>
            </a:r>
            <a:endParaRPr lang="fr-FR" sz="7200" b="1" dirty="0">
              <a:solidFill>
                <a:schemeClr val="bg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comb/>
    <p:sndAc>
      <p:stSnd>
        <p:snd r:embed="rId2" name="ONLIN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pace Err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428596" y="1500174"/>
            <a:ext cx="842965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ar-SA" sz="6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1: </a:t>
            </a:r>
            <a:r>
              <a:rPr lang="ar-SA" sz="60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مطلق الطريق خيراً كانت أم شراً</a:t>
            </a:r>
            <a:r>
              <a:rPr lang="en-US" sz="60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 .</a:t>
            </a:r>
            <a:br>
              <a:rPr lang="en-US" sz="60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6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2: </a:t>
            </a:r>
            <a:r>
              <a:rPr lang="ar-SA" sz="60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الطريقة المحمودة</a:t>
            </a:r>
            <a:r>
              <a:rPr lang="en-US" sz="60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 .</a:t>
            </a:r>
            <a:endParaRPr lang="fr-FR" sz="6000" b="1" dirty="0" smtClean="0">
              <a:solidFill>
                <a:schemeClr val="bg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/>
            <a:r>
              <a:rPr lang="ar-SA" sz="6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3: </a:t>
            </a:r>
            <a:r>
              <a:rPr lang="ar-SA" sz="60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جريان الشيء </a:t>
            </a:r>
            <a:r>
              <a:rPr lang="ar-SA" sz="6000" b="1" dirty="0" err="1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واطراده</a:t>
            </a:r>
            <a:r>
              <a:rPr lang="ar-SA" sz="60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 ودوامه في سهولة ويسر</a:t>
            </a:r>
            <a:r>
              <a:rPr lang="en-US" sz="60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60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6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4: </a:t>
            </a:r>
            <a:r>
              <a:rPr lang="ar-SA" sz="60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العادة في الأشياء المتماثلة</a:t>
            </a:r>
            <a:r>
              <a:rPr lang="ar-SA" sz="6000" dirty="0" smtClean="0">
                <a:solidFill>
                  <a:schemeClr val="bg1"/>
                </a:solidFill>
              </a:rPr>
              <a:t> </a:t>
            </a:r>
            <a:endParaRPr lang="fr-FR" sz="6000" dirty="0">
              <a:solidFill>
                <a:schemeClr val="bg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سهم إلى اليسار 5"/>
          <p:cNvSpPr/>
          <p:nvPr/>
        </p:nvSpPr>
        <p:spPr>
          <a:xfrm>
            <a:off x="500034" y="-357214"/>
            <a:ext cx="7929618" cy="1714536"/>
          </a:xfrm>
          <a:prstGeom prst="leftArrow">
            <a:avLst/>
          </a:prstGeom>
          <a:blipFill>
            <a:blip r:embed="rId5"/>
            <a:tile tx="0" ty="0" sx="100000" sy="100000" flip="none" algn="tl"/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6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MO_Nawel" pitchFamily="2" charset="-78"/>
              </a:rPr>
              <a:t>خلاصة معاني هذه الوجوه على أربعة معانٍ</a:t>
            </a:r>
            <a:endParaRPr lang="ar-EG" sz="60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MO_Nawel" pitchFamily="2" charset="-78"/>
            </a:endParaRPr>
          </a:p>
        </p:txBody>
      </p:sp>
    </p:spTree>
  </p:cSld>
  <p:clrMapOvr>
    <a:masterClrMapping/>
  </p:clrMapOvr>
  <p:transition spd="med">
    <p:comb/>
    <p:sndAc>
      <p:stSnd>
        <p:snd r:embed="rId2" name="ONLIN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714375" y="571500"/>
            <a:ext cx="7858125" cy="10156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>
              <a:defRPr/>
            </a:pPr>
            <a:r>
              <a:rPr lang="ar-SA" sz="6000" dirty="0" smtClean="0">
                <a:solidFill>
                  <a:schemeClr val="bg1"/>
                </a:solidFill>
                <a:latin typeface="Tahoma" pitchFamily="34" charset="0"/>
                <a:cs typeface="MO_Nawel" pitchFamily="2" charset="-78"/>
              </a:rPr>
              <a:t>أول من أكثر من ذكر السنن</a:t>
            </a:r>
            <a:endParaRPr lang="ar-EG" sz="6000" dirty="0">
              <a:solidFill>
                <a:schemeClr val="bg1"/>
              </a:solidFill>
              <a:latin typeface="Tahoma" pitchFamily="34" charset="0"/>
              <a:cs typeface="MO_Nawel" pitchFamily="2" charset="-78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14348" y="2000240"/>
            <a:ext cx="7715304" cy="378565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Low" rtl="1" eaLnBrk="0" hangingPunct="0"/>
            <a:r>
              <a:rPr lang="ar-S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الشيخ</a:t>
            </a:r>
            <a:r>
              <a:rPr lang="ar-M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 </a:t>
            </a:r>
            <a:r>
              <a:rPr lang="ar-SA" sz="6000" b="1" dirty="0" smtClean="0">
                <a:solidFill>
                  <a:srgbClr val="C00000"/>
                </a:solidFill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محمد عبده</a:t>
            </a:r>
            <a:r>
              <a:rPr lang="ar-S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، فقال: </a:t>
            </a:r>
            <a:r>
              <a:rPr lang="ar-M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”</a:t>
            </a:r>
            <a:r>
              <a:rPr lang="ar-S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فيجب على الأمة في مجموعها أن يكون</a:t>
            </a:r>
            <a:r>
              <a:rPr lang="ar-M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 </a:t>
            </a:r>
            <a:r>
              <a:rPr lang="ar-S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فيها قوم يبينون لها سنن </a:t>
            </a:r>
            <a:r>
              <a:rPr lang="ar-SA" sz="6000" b="1" dirty="0" err="1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االله</a:t>
            </a:r>
            <a:r>
              <a:rPr lang="ar-S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 في خلقه، </a:t>
            </a:r>
            <a:r>
              <a:rPr lang="ar-M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ك</a:t>
            </a:r>
            <a:r>
              <a:rPr lang="ar-S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ما فعلوا في غير هذا العلم</a:t>
            </a:r>
            <a:r>
              <a:rPr lang="ar-M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 </a:t>
            </a:r>
            <a:r>
              <a:rPr lang="ar-S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من العلوم والفنون التي أرشد إليها القرآن</a:t>
            </a:r>
            <a:r>
              <a:rPr lang="ar-M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“</a:t>
            </a:r>
            <a:endParaRPr kumimoji="0" lang="ar-MA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comb/>
    <p:sndAc>
      <p:stSnd>
        <p:snd r:embed="rId2" name="ONLIN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14348" y="571480"/>
            <a:ext cx="7715304" cy="563231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Low" rtl="1" eaLnBrk="0" hangingPunct="0"/>
            <a:r>
              <a:rPr lang="ar-S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وذكر  الأستاذ </a:t>
            </a:r>
            <a:r>
              <a:rPr lang="ar-SA" sz="6000" b="1" dirty="0" smtClean="0">
                <a:solidFill>
                  <a:srgbClr val="C00000"/>
                </a:solidFill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محمد رشيد رضا </a:t>
            </a:r>
            <a:r>
              <a:rPr lang="ar-S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صاحب المنار تعريفاً ثميناً للسنة فقال:</a:t>
            </a:r>
            <a:r>
              <a:rPr lang="ar-M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 ”</a:t>
            </a:r>
            <a:r>
              <a:rPr lang="ar-S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فالسنن هي النظام الذي جرى عليه أمر الأمم، وأن ما يقع للناس</a:t>
            </a:r>
            <a:r>
              <a:rPr lang="en-US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/>
            </a:r>
            <a:br>
              <a:rPr lang="en-US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</a:br>
            <a:r>
              <a:rPr lang="ar-S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في آل زمان وفي آل مكان من الوجود في شئون اجتماعهم</a:t>
            </a:r>
            <a:r>
              <a:rPr lang="ar-M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 </a:t>
            </a:r>
            <a:r>
              <a:rPr lang="ar-S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وحياتهم مطابق لتلك السنن التي لا تتحول ولا تتبدل</a:t>
            </a:r>
            <a:r>
              <a:rPr lang="ar-MA" sz="6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“</a:t>
            </a:r>
            <a:r>
              <a:rPr lang="ar-SA" sz="6000" dirty="0" smtClean="0"/>
              <a:t> </a:t>
            </a:r>
            <a:endParaRPr kumimoji="0" lang="ar-MA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comb/>
    <p:sndAc>
      <p:stSnd>
        <p:snd r:embed="rId2" name="ONLIN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57158" y="1357298"/>
            <a:ext cx="8001056" cy="378565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Low" rtl="1" eaLnBrk="0" hangingPunct="0"/>
            <a:r>
              <a:rPr lang="ar-SA" sz="8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قال </a:t>
            </a:r>
            <a:r>
              <a:rPr lang="ar-SA" sz="8000" b="1" dirty="0" smtClean="0">
                <a:solidFill>
                  <a:srgbClr val="C00000"/>
                </a:solidFill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سيد قطب </a:t>
            </a:r>
            <a:r>
              <a:rPr lang="ar-SA" sz="8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–رحمه </a:t>
            </a:r>
            <a:r>
              <a:rPr lang="ar-SA" sz="8000" b="1" dirty="0" err="1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االله</a:t>
            </a:r>
            <a:r>
              <a:rPr lang="ar-SA" sz="8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-</a:t>
            </a:r>
            <a:r>
              <a:rPr lang="ar-MA" sz="8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”</a:t>
            </a:r>
            <a:r>
              <a:rPr lang="ar-SA" sz="8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النواميس التي تحكم حياة البش</a:t>
            </a:r>
            <a:r>
              <a:rPr lang="ar-MA" sz="8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ر </a:t>
            </a:r>
            <a:r>
              <a:rPr lang="ar-SA" sz="8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وفق مشيئة الله الطليقة</a:t>
            </a:r>
            <a:r>
              <a:rPr lang="ar-MA" sz="8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“</a:t>
            </a:r>
            <a:r>
              <a:rPr lang="ar-SA" sz="8000" b="1" dirty="0" smtClean="0">
                <a:latin typeface="Arabic Typesetting" pitchFamily="66" charset="-78"/>
                <a:ea typeface="Times New Roman" pitchFamily="18" charset="0"/>
                <a:cs typeface="Arabic Typesetting" pitchFamily="66" charset="-78"/>
              </a:rPr>
              <a:t> </a:t>
            </a:r>
            <a:endParaRPr lang="ar-MA" sz="8000" b="1" dirty="0" smtClean="0">
              <a:latin typeface="Arabic Typesetting" pitchFamily="66" charset="-78"/>
              <a:ea typeface="Times New Roman" pitchFamily="18" charset="0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comb/>
    <p:sndAc>
      <p:stSnd>
        <p:snd r:embed="rId2" name="ONLINE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14348" y="214290"/>
            <a:ext cx="7572375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>
              <a:defRPr/>
            </a:pPr>
            <a:r>
              <a:rPr lang="ar-MA" sz="8000" b="1" dirty="0" smtClean="0">
                <a:solidFill>
                  <a:srgbClr val="C00000"/>
                </a:solidFill>
                <a:cs typeface="sultan - free" pitchFamily="2" charset="-78"/>
              </a:rPr>
              <a:t>ملاحـظـة</a:t>
            </a:r>
            <a:r>
              <a:rPr lang="ar-MA" sz="4400" b="1" dirty="0" smtClean="0">
                <a:solidFill>
                  <a:srgbClr val="C00000"/>
                </a:solidFill>
                <a:cs typeface="Al Afefah Font" pitchFamily="2" charset="-78"/>
              </a:rPr>
              <a:t>:</a:t>
            </a:r>
            <a:endParaRPr lang="ar-EG" sz="4400" dirty="0">
              <a:solidFill>
                <a:srgbClr val="C00000"/>
              </a:solidFill>
              <a:cs typeface="Al Afefah Font" pitchFamily="2" charset="-78"/>
            </a:endParaRPr>
          </a:p>
        </p:txBody>
      </p:sp>
      <p:sp>
        <p:nvSpPr>
          <p:cNvPr id="3" name="مستطيل 1"/>
          <p:cNvSpPr/>
          <p:nvPr/>
        </p:nvSpPr>
        <p:spPr>
          <a:xfrm>
            <a:off x="357158" y="1643050"/>
            <a:ext cx="8215370" cy="40318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rtl="1"/>
            <a:r>
              <a:rPr lang="ar-SA" sz="3200" dirty="0" smtClean="0">
                <a:latin typeface="+mj-lt"/>
                <a:cs typeface="Sultan Medium" pitchFamily="2" charset="-78"/>
              </a:rPr>
              <a:t>معظم </a:t>
            </a:r>
            <a:r>
              <a:rPr lang="ar-SA" sz="3200" dirty="0" smtClean="0">
                <a:solidFill>
                  <a:srgbClr val="0070C0"/>
                </a:solidFill>
                <a:latin typeface="+mj-lt"/>
                <a:cs typeface="Sultan Medium" pitchFamily="2" charset="-78"/>
              </a:rPr>
              <a:t>الدراسات المعاصرة </a:t>
            </a:r>
            <a:r>
              <a:rPr lang="ar-SA" sz="3200" dirty="0" smtClean="0">
                <a:latin typeface="+mj-lt"/>
                <a:cs typeface="Sultan Medium" pitchFamily="2" charset="-78"/>
              </a:rPr>
              <a:t>لموضوع السنن</a:t>
            </a:r>
            <a:r>
              <a:rPr lang="fr-FR" sz="3200" dirty="0" smtClean="0">
                <a:latin typeface="+mj-lt"/>
                <a:cs typeface="Sultan Medium" pitchFamily="2" charset="-78"/>
              </a:rPr>
              <a:t> </a:t>
            </a:r>
            <a:r>
              <a:rPr lang="ar-SA" sz="3200" dirty="0" smtClean="0">
                <a:latin typeface="+mj-lt"/>
                <a:cs typeface="Sultan Medium" pitchFamily="2" charset="-78"/>
              </a:rPr>
              <a:t>الربانية </a:t>
            </a:r>
            <a:r>
              <a:rPr lang="ar-MA" sz="3200" dirty="0" smtClean="0">
                <a:latin typeface="+mj-lt"/>
                <a:cs typeface="Sultan Medium" pitchFamily="2" charset="-78"/>
              </a:rPr>
              <a:t>ت</a:t>
            </a:r>
            <a:r>
              <a:rPr lang="ar-SA" sz="3200" dirty="0" smtClean="0">
                <a:latin typeface="+mj-lt"/>
                <a:cs typeface="Sultan Medium" pitchFamily="2" charset="-78"/>
              </a:rPr>
              <a:t>ناولت السنن الإلهية، بمعنى الدين أو الإيمان وأثرهما</a:t>
            </a:r>
            <a:r>
              <a:rPr lang="ar-MA" sz="3200" dirty="0" smtClean="0">
                <a:latin typeface="+mj-lt"/>
                <a:cs typeface="Sultan Medium" pitchFamily="2" charset="-78"/>
              </a:rPr>
              <a:t> </a:t>
            </a:r>
            <a:r>
              <a:rPr lang="ar-SA" sz="3200" dirty="0" smtClean="0">
                <a:latin typeface="+mj-lt"/>
                <a:cs typeface="Sultan Medium" pitchFamily="2" charset="-78"/>
              </a:rPr>
              <a:t>في المجتمعات، فجاءت غالبية هذه الدراسات تطبيقية أفقية </a:t>
            </a:r>
            <a:r>
              <a:rPr lang="ar-SA" sz="3200" dirty="0" err="1" smtClean="0">
                <a:latin typeface="+mj-lt"/>
                <a:cs typeface="Sultan Medium" pitchFamily="2" charset="-78"/>
              </a:rPr>
              <a:t>أ</a:t>
            </a:r>
            <a:r>
              <a:rPr lang="ar-MA" sz="3200" dirty="0" smtClean="0">
                <a:latin typeface="+mj-lt"/>
                <a:cs typeface="Sultan Medium" pitchFamily="2" charset="-78"/>
              </a:rPr>
              <a:t>ك</a:t>
            </a:r>
            <a:r>
              <a:rPr lang="ar-SA" sz="3200" dirty="0" smtClean="0">
                <a:latin typeface="+mj-lt"/>
                <a:cs typeface="Sultan Medium" pitchFamily="2" charset="-78"/>
              </a:rPr>
              <a:t>ثر</a:t>
            </a:r>
            <a:r>
              <a:rPr lang="ar-MA" sz="3200" dirty="0" smtClean="0">
                <a:latin typeface="+mj-lt"/>
                <a:cs typeface="Sultan Medium" pitchFamily="2" charset="-78"/>
              </a:rPr>
              <a:t> </a:t>
            </a:r>
            <a:r>
              <a:rPr lang="ar-SA" sz="3200" dirty="0" smtClean="0">
                <a:latin typeface="+mj-lt"/>
                <a:cs typeface="Sultan Medium" pitchFamily="2" charset="-78"/>
              </a:rPr>
              <a:t>منها تشخيصية </a:t>
            </a:r>
            <a:r>
              <a:rPr lang="ar-SA" sz="3200" dirty="0" err="1" smtClean="0">
                <a:latin typeface="+mj-lt"/>
                <a:cs typeface="Sultan Medium" pitchFamily="2" charset="-78"/>
              </a:rPr>
              <a:t>تأصيلية</a:t>
            </a:r>
            <a:r>
              <a:rPr lang="ar-SA" sz="3200" dirty="0" smtClean="0">
                <a:latin typeface="+mj-lt"/>
                <a:cs typeface="Sultan Medium" pitchFamily="2" charset="-78"/>
              </a:rPr>
              <a:t>، وبعضها ركز على نوع معين من السنن</a:t>
            </a:r>
            <a:r>
              <a:rPr lang="ar-MA" sz="3200" dirty="0" smtClean="0">
                <a:latin typeface="+mj-lt"/>
                <a:cs typeface="Sultan Medium" pitchFamily="2" charset="-78"/>
              </a:rPr>
              <a:t> </a:t>
            </a:r>
            <a:r>
              <a:rPr lang="ar-SA" sz="3200" dirty="0" smtClean="0">
                <a:latin typeface="+mj-lt"/>
                <a:cs typeface="Sultan Medium" pitchFamily="2" charset="-78"/>
              </a:rPr>
              <a:t>الإلهية، وبسط البحث في تعريفاته وتطبيقاته، ولم يتطرق إلى</a:t>
            </a:r>
            <a:r>
              <a:rPr lang="ar-MA" sz="3200" dirty="0" smtClean="0">
                <a:latin typeface="+mj-lt"/>
                <a:cs typeface="Sultan Medium" pitchFamily="2" charset="-78"/>
              </a:rPr>
              <a:t> </a:t>
            </a:r>
            <a:r>
              <a:rPr lang="ar-SA" sz="3200" dirty="0" smtClean="0">
                <a:latin typeface="+mj-lt"/>
                <a:cs typeface="Sultan Medium" pitchFamily="2" charset="-78"/>
              </a:rPr>
              <a:t>بقية السنن الأخرى، والبعض الآخر مر بالمسألة مروراً سريعاً،</a:t>
            </a:r>
            <a:r>
              <a:rPr lang="ar-MA" sz="3200" dirty="0" smtClean="0">
                <a:latin typeface="+mj-lt"/>
                <a:cs typeface="Sultan Medium" pitchFamily="2" charset="-78"/>
              </a:rPr>
              <a:t> </a:t>
            </a:r>
            <a:r>
              <a:rPr lang="ar-SA" sz="3200" dirty="0" smtClean="0">
                <a:latin typeface="+mj-lt"/>
                <a:cs typeface="Sultan Medium" pitchFamily="2" charset="-78"/>
              </a:rPr>
              <a:t>وبعضها جاء على شكل مقالات يعالج فيها أسباب تخلف المسلمين</a:t>
            </a:r>
            <a:endParaRPr lang="ar-EG" sz="3200" dirty="0">
              <a:solidFill>
                <a:schemeClr val="bg1"/>
              </a:solidFill>
              <a:latin typeface="+mj-lt"/>
              <a:cs typeface="Sultan Medium" pitchFamily="2" charset="-78"/>
            </a:endParaRPr>
          </a:p>
        </p:txBody>
      </p:sp>
    </p:spTree>
  </p:cSld>
  <p:clrMapOvr>
    <a:masterClrMapping/>
  </p:clrMapOvr>
  <p:transition spd="med">
    <p:comb/>
    <p:sndAc>
      <p:stSnd>
        <p:snd r:embed="rId2" name="ONLIN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تمرير أفقي 2"/>
          <p:cNvSpPr/>
          <p:nvPr/>
        </p:nvSpPr>
        <p:spPr>
          <a:xfrm rot="5400000">
            <a:off x="1714490" y="214305"/>
            <a:ext cx="5286391" cy="7286625"/>
          </a:xfrm>
          <a:prstGeom prst="horizontalScroll">
            <a:avLst/>
          </a:prstGeom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>
              <a:defRPr/>
            </a:pPr>
            <a:endParaRPr lang="ar-SA"/>
          </a:p>
        </p:txBody>
      </p:sp>
      <p:sp>
        <p:nvSpPr>
          <p:cNvPr id="4" name="مستطيل 3"/>
          <p:cNvSpPr>
            <a:spLocks noChangeArrowheads="1"/>
          </p:cNvSpPr>
          <p:nvPr/>
        </p:nvSpPr>
        <p:spPr bwMode="auto">
          <a:xfrm>
            <a:off x="1714480" y="2357431"/>
            <a:ext cx="5429270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rtl="1"/>
            <a:r>
              <a:rPr lang="ar-SA" sz="3000" b="1" dirty="0" smtClean="0">
                <a:latin typeface="Arabic Typesetting" pitchFamily="66" charset="-78"/>
                <a:cs typeface="Arabic Typesetting" pitchFamily="66" charset="-78"/>
              </a:rPr>
              <a:t>أن </a:t>
            </a:r>
            <a:r>
              <a:rPr lang="ar-MA" sz="3000" b="1" dirty="0" smtClean="0">
                <a:latin typeface="Arabic Typesetting" pitchFamily="66" charset="-78"/>
                <a:cs typeface="Arabic Typesetting" pitchFamily="66" charset="-78"/>
              </a:rPr>
              <a:t>نقارب </a:t>
            </a:r>
            <a:r>
              <a:rPr lang="ar-SA" sz="3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نظرية متكاملة في علم السنن</a:t>
            </a:r>
            <a:r>
              <a:rPr lang="ar-MA" sz="3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lvl="0" algn="just" rtl="1">
              <a:buFont typeface="Arial" pitchFamily="34" charset="0"/>
              <a:buChar char="•"/>
            </a:pPr>
            <a:r>
              <a:rPr lang="ar-SA" sz="3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تجلي مفهومه </a:t>
            </a:r>
            <a:r>
              <a:rPr lang="ar-SA" sz="3000" b="1" dirty="0" smtClean="0">
                <a:latin typeface="Arabic Typesetting" pitchFamily="66" charset="-78"/>
                <a:cs typeface="Arabic Typesetting" pitchFamily="66" charset="-78"/>
              </a:rPr>
              <a:t>وتوضح حقائقه</a:t>
            </a:r>
            <a:endParaRPr lang="ar-MA" sz="30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0" algn="just" rtl="1">
              <a:buFont typeface="Arial" pitchFamily="34" charset="0"/>
              <a:buChar char="•"/>
            </a:pPr>
            <a:r>
              <a:rPr lang="ar-SA" sz="3000" b="1" dirty="0" smtClean="0">
                <a:latin typeface="Arabic Typesetting" pitchFamily="66" charset="-78"/>
                <a:cs typeface="Arabic Typesetting" pitchFamily="66" charset="-78"/>
              </a:rPr>
              <a:t> و</a:t>
            </a:r>
            <a:r>
              <a:rPr lang="ar-SA" sz="3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تبين</a:t>
            </a:r>
            <a:r>
              <a:rPr lang="ar-MA" sz="3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3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أهميته </a:t>
            </a:r>
            <a:r>
              <a:rPr lang="ar-SA" sz="3000" b="1" dirty="0" smtClean="0">
                <a:latin typeface="Arabic Typesetting" pitchFamily="66" charset="-78"/>
                <a:cs typeface="Arabic Typesetting" pitchFamily="66" charset="-78"/>
              </a:rPr>
              <a:t>وتحدد خصائصه وأنواعه وتقسيماته ومجالاته وميادينه،</a:t>
            </a:r>
            <a:r>
              <a:rPr lang="ar-MA" sz="30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pPr lvl="0" algn="just" rtl="1">
              <a:buFont typeface="Arial" pitchFamily="34" charset="0"/>
              <a:buChar char="•"/>
            </a:pPr>
            <a:r>
              <a:rPr lang="ar-MA" sz="30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3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وتوضح الضوابط </a:t>
            </a:r>
            <a:r>
              <a:rPr lang="ar-SA" sz="3000" b="1" dirty="0" smtClean="0">
                <a:latin typeface="Arabic Typesetting" pitchFamily="66" charset="-78"/>
                <a:cs typeface="Arabic Typesetting" pitchFamily="66" charset="-78"/>
              </a:rPr>
              <a:t>والأسس التي من خلالها تستنبط السنن من</a:t>
            </a:r>
            <a:r>
              <a:rPr lang="ar-MA" sz="30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3000" b="1" dirty="0" smtClean="0">
                <a:latin typeface="Arabic Typesetting" pitchFamily="66" charset="-78"/>
                <a:cs typeface="Arabic Typesetting" pitchFamily="66" charset="-78"/>
              </a:rPr>
              <a:t>القرآن الكريم، </a:t>
            </a:r>
            <a:endParaRPr lang="ar-MA" sz="30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0" algn="just" rtl="1">
              <a:buFont typeface="Arial" pitchFamily="34" charset="0"/>
              <a:buChar char="•"/>
            </a:pPr>
            <a:r>
              <a:rPr lang="ar-MA" sz="30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3000" b="1" dirty="0" smtClean="0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SA" sz="3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ترسم</a:t>
            </a:r>
            <a:r>
              <a:rPr lang="ar-SA" sz="30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3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المنهجية</a:t>
            </a:r>
            <a:r>
              <a:rPr lang="ar-SA" sz="3000" b="1" dirty="0" smtClean="0">
                <a:latin typeface="Arabic Typesetting" pitchFamily="66" charset="-78"/>
                <a:cs typeface="Arabic Typesetting" pitchFamily="66" charset="-78"/>
              </a:rPr>
              <a:t> المنضبطة لدراسة هذه السنن</a:t>
            </a:r>
            <a:r>
              <a:rPr lang="ar-MA" sz="30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3000" b="1" dirty="0" smtClean="0">
                <a:latin typeface="Arabic Typesetting" pitchFamily="66" charset="-78"/>
                <a:cs typeface="Arabic Typesetting" pitchFamily="66" charset="-78"/>
              </a:rPr>
              <a:t>والتعامل معها بفاعلية وواقعية، لاستخدامها في مختلف التطبيقات</a:t>
            </a:r>
            <a:r>
              <a:rPr lang="ar-MA" sz="30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3000" b="1" dirty="0" smtClean="0">
                <a:latin typeface="Arabic Typesetting" pitchFamily="66" charset="-78"/>
                <a:cs typeface="Arabic Typesetting" pitchFamily="66" charset="-78"/>
              </a:rPr>
              <a:t>العلمية والعملية</a:t>
            </a:r>
            <a:endParaRPr lang="fr-FR" sz="30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مستطيل 2"/>
          <p:cNvSpPr>
            <a:spLocks noChangeArrowheads="1"/>
          </p:cNvSpPr>
          <p:nvPr/>
        </p:nvSpPr>
        <p:spPr bwMode="auto">
          <a:xfrm>
            <a:off x="1857357" y="1272589"/>
            <a:ext cx="4429156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rtl="1"/>
            <a:r>
              <a:rPr lang="ar-SA" sz="3200" b="1" dirty="0" smtClean="0">
                <a:latin typeface="Arabic Typesetting" pitchFamily="66" charset="-78"/>
                <a:cs typeface="sultan - free" pitchFamily="2" charset="-78"/>
              </a:rPr>
              <a:t>الذي </a:t>
            </a:r>
            <a:r>
              <a:rPr lang="ar-MA" sz="3200" b="1" dirty="0" smtClean="0">
                <a:latin typeface="Arabic Typesetting" pitchFamily="66" charset="-78"/>
                <a:cs typeface="sultan - free" pitchFamily="2" charset="-78"/>
              </a:rPr>
              <a:t>ن</a:t>
            </a:r>
            <a:r>
              <a:rPr lang="ar-SA" sz="3200" b="1" dirty="0" err="1" smtClean="0">
                <a:latin typeface="Arabic Typesetting" pitchFamily="66" charset="-78"/>
                <a:cs typeface="sultan - free" pitchFamily="2" charset="-78"/>
              </a:rPr>
              <a:t>صبو</a:t>
            </a:r>
            <a:r>
              <a:rPr lang="ar-SA" sz="3200" b="1" dirty="0" smtClean="0">
                <a:latin typeface="Arabic Typesetting" pitchFamily="66" charset="-78"/>
                <a:cs typeface="sultan - free" pitchFamily="2" charset="-78"/>
              </a:rPr>
              <a:t> إليه </a:t>
            </a:r>
            <a:r>
              <a:rPr lang="ar-MA" sz="3200" b="1" dirty="0" smtClean="0">
                <a:latin typeface="Arabic Typesetting" pitchFamily="66" charset="-78"/>
                <a:cs typeface="sultan - free" pitchFamily="2" charset="-78"/>
              </a:rPr>
              <a:t>في هذه المحاضرة</a:t>
            </a:r>
            <a:r>
              <a:rPr lang="ar-MA" sz="2400" b="1" dirty="0" smtClean="0">
                <a:cs typeface="Al Afefah Font" pitchFamily="2" charset="-78"/>
              </a:rPr>
              <a:t>:</a:t>
            </a:r>
            <a:endParaRPr lang="fr-FR" sz="2400" dirty="0">
              <a:cs typeface="Al Afefah Font" pitchFamily="2" charset="-78"/>
            </a:endParaRPr>
          </a:p>
        </p:txBody>
      </p:sp>
    </p:spTree>
  </p:cSld>
  <p:clrMapOvr>
    <a:masterClrMapping/>
  </p:clrMapOvr>
  <p:transition spd="med">
    <p:comb/>
    <p:sndAc>
      <p:stSnd>
        <p:snd r:embed="rId2" name="ONLIN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pace Err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pace Err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انفجار 2 2"/>
          <p:cNvSpPr/>
          <p:nvPr/>
        </p:nvSpPr>
        <p:spPr>
          <a:xfrm>
            <a:off x="0" y="-357214"/>
            <a:ext cx="4500594" cy="4643470"/>
          </a:xfrm>
          <a:prstGeom prst="irregularSeal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9600" b="1" i="1" dirty="0" smtClean="0">
                <a:ln w="11430"/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F_Aseer" pitchFamily="2" charset="-78"/>
              </a:rPr>
              <a:t>خلاصة</a:t>
            </a:r>
            <a:endParaRPr lang="ar-EG" sz="9600" b="1" i="1" dirty="0">
              <a:ln w="11430"/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AF_Aseer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429124" y="500042"/>
            <a:ext cx="4429156" cy="578647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l Afefah Font" pitchFamily="2" charset="-78"/>
              </a:rPr>
              <a:t>السنن الربانية العامة</a:t>
            </a:r>
            <a:r>
              <a:rPr lang="ar-M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l Afefah Font" pitchFamily="2" charset="-78"/>
              </a:rPr>
              <a:t> هي: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l Afefah Font" pitchFamily="2" charset="-78"/>
              </a:rPr>
              <a:t/>
            </a:r>
            <a:b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l Afefah Font" pitchFamily="2" charset="-78"/>
              </a:rPr>
            </a:b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l Afefah Font" pitchFamily="2" charset="-78"/>
              </a:rPr>
              <a:t>(</a:t>
            </a:r>
            <a:r>
              <a:rPr lang="ar-S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Sultan Medium" pitchFamily="2" charset="-78"/>
              </a:rPr>
              <a:t>آيات الله تعالى  وقوانينه في كونه وخلقه وعاداته</a:t>
            </a: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Sultan Medium" pitchFamily="2" charset="-78"/>
              </a:rPr>
              <a:t>)</a:t>
            </a:r>
            <a:endParaRPr lang="fr-FR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Sultan Medium" pitchFamily="2" charset="-78"/>
            </a:endParaRPr>
          </a:p>
        </p:txBody>
      </p:sp>
    </p:spTree>
  </p:cSld>
  <p:clrMapOvr>
    <a:masterClrMapping/>
  </p:clrMapOvr>
  <p:transition spd="med">
    <p:comb/>
    <p:sndAc>
      <p:stSnd>
        <p:snd r:embed="rId2" name="ONLIN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OR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1334</TotalTime>
  <Words>607</Words>
  <Application>Microsoft Office PowerPoint</Application>
  <PresentationFormat>Affichage à l'écran (4:3)</PresentationFormat>
  <Paragraphs>53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سمة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pc1</dc:creator>
  <cp:lastModifiedBy>Utilisateur Windows</cp:lastModifiedBy>
  <cp:revision>790</cp:revision>
  <dcterms:created xsi:type="dcterms:W3CDTF">2008-06-03T18:16:33Z</dcterms:created>
  <dcterms:modified xsi:type="dcterms:W3CDTF">2020-03-16T12:04:54Z</dcterms:modified>
</cp:coreProperties>
</file>