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5" r:id="rId1"/>
  </p:sldMasterIdLst>
  <p:sldIdLst>
    <p:sldId id="288" r:id="rId2"/>
    <p:sldId id="342" r:id="rId3"/>
    <p:sldId id="341" r:id="rId4"/>
    <p:sldId id="333" r:id="rId5"/>
    <p:sldId id="334" r:id="rId6"/>
    <p:sldId id="258" r:id="rId7"/>
    <p:sldId id="353" r:id="rId8"/>
    <p:sldId id="354" r:id="rId9"/>
    <p:sldId id="352" r:id="rId10"/>
    <p:sldId id="260" r:id="rId11"/>
    <p:sldId id="294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51" r:id="rId35"/>
    <p:sldId id="345" r:id="rId36"/>
    <p:sldId id="346" r:id="rId37"/>
    <p:sldId id="347" r:id="rId38"/>
    <p:sldId id="348" r:id="rId39"/>
    <p:sldId id="349" r:id="rId40"/>
    <p:sldId id="350" r:id="rId41"/>
    <p:sldId id="343" r:id="rId42"/>
    <p:sldId id="330" r:id="rId43"/>
    <p:sldId id="331" r:id="rId44"/>
    <p:sldId id="332" r:id="rId45"/>
    <p:sldId id="286" r:id="rId46"/>
    <p:sldId id="355" r:id="rId47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A2B7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 showGuides="1">
      <p:cViewPr varScale="1">
        <p:scale>
          <a:sx n="103" d="100"/>
          <a:sy n="103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fr-FR">
                <a:latin typeface="Arial" charset="0"/>
                <a:cs typeface="Arial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98 w 305"/>
                    <a:gd name="T1" fmla="*/ 443 h 426"/>
                    <a:gd name="T2" fmla="*/ 322 w 305"/>
                    <a:gd name="T3" fmla="*/ 443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68 w 305"/>
                    <a:gd name="T9" fmla="*/ 443 h 426"/>
                    <a:gd name="T10" fmla="*/ 298 w 305"/>
                    <a:gd name="T11" fmla="*/ 443 h 426"/>
                    <a:gd name="T12" fmla="*/ 298 w 305"/>
                    <a:gd name="T13" fmla="*/ 443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503 h 486"/>
                    <a:gd name="T2" fmla="*/ 48 w 347"/>
                    <a:gd name="T3" fmla="*/ 503 h 486"/>
                    <a:gd name="T4" fmla="*/ 364 w 347"/>
                    <a:gd name="T5" fmla="*/ 72 h 486"/>
                    <a:gd name="T6" fmla="*/ 364 w 347"/>
                    <a:gd name="T7" fmla="*/ 0 h 486"/>
                    <a:gd name="T8" fmla="*/ 0 w 347"/>
                    <a:gd name="T9" fmla="*/ 503 h 486"/>
                    <a:gd name="T10" fmla="*/ 24 w 347"/>
                    <a:gd name="T11" fmla="*/ 503 h 486"/>
                    <a:gd name="T12" fmla="*/ 24 w 347"/>
                    <a:gd name="T13" fmla="*/ 503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2874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17A47-FFCF-4E9D-A24D-2F06FE67620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CFA2-0CFC-48BB-A2F5-D16AC774780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ADB758-527B-4282-88B6-DF43CA89BD9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F460A-3F0F-4F9D-8187-803CD225296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7A8F8-8B3E-4EC6-8B56-F71DFA7B735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32C38A-D2DB-4B85-834C-532D2B202D9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07FD4-CB4F-4A66-B975-C2F661F55E0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256F3-CFB0-4B26-9E83-6E1B2D1915C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526F6-A382-47CC-AA69-6991B0F83BD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65B0-2293-46EF-B275-16A5E712E7C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12315-4046-45D2-BFE7-2E4BFBDE052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F7DE1-FD08-4134-8EF0-EC81D63388B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515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7651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fr-FR">
                <a:latin typeface="Arial" charset="0"/>
                <a:cs typeface="Arial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7653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4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5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6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7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8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9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0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1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2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3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4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5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6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7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8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9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0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1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2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3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4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5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6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77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27679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0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1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2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3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4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5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6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7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8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89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90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91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92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93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7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98 w 305"/>
                    <a:gd name="T1" fmla="*/ 443 h 426"/>
                    <a:gd name="T2" fmla="*/ 322 w 305"/>
                    <a:gd name="T3" fmla="*/ 443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68 w 305"/>
                    <a:gd name="T9" fmla="*/ 443 h 426"/>
                    <a:gd name="T10" fmla="*/ 298 w 305"/>
                    <a:gd name="T11" fmla="*/ 443 h 426"/>
                    <a:gd name="T12" fmla="*/ 298 w 305"/>
                    <a:gd name="T13" fmla="*/ 443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08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503 h 486"/>
                    <a:gd name="T2" fmla="*/ 48 w 347"/>
                    <a:gd name="T3" fmla="*/ 503 h 486"/>
                    <a:gd name="T4" fmla="*/ 364 w 347"/>
                    <a:gd name="T5" fmla="*/ 72 h 486"/>
                    <a:gd name="T6" fmla="*/ 364 w 347"/>
                    <a:gd name="T7" fmla="*/ 0 h 486"/>
                    <a:gd name="T8" fmla="*/ 0 w 347"/>
                    <a:gd name="T9" fmla="*/ 503 h 486"/>
                    <a:gd name="T10" fmla="*/ 24 w 347"/>
                    <a:gd name="T11" fmla="*/ 503 h 486"/>
                    <a:gd name="T12" fmla="*/ 24 w 347"/>
                    <a:gd name="T13" fmla="*/ 503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27698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699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700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701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702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703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704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705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7706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rtl="1" eaLnBrk="1" hangingPunct="1">
                    <a:defRPr/>
                  </a:pPr>
                  <a:endParaRPr lang="fr-FR"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7707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3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4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5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711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fr-FR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7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8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9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2771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7716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1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1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01AB5AE-EEED-4697-A843-B990BEA88544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7719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1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7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7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15" grpId="0"/>
      <p:bldP spid="2771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7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77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7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77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7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77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7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77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7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77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455613" y="357188"/>
            <a:ext cx="8226425" cy="5880100"/>
          </a:xfrm>
        </p:spPr>
        <p:txBody>
          <a:bodyPr/>
          <a:lstStyle/>
          <a:p>
            <a:pPr>
              <a:defRPr/>
            </a:pPr>
            <a:r>
              <a:rPr lang="ar-MA" dirty="0" smtClean="0"/>
              <a:t>بسم الله الرحمن الرحيم</a:t>
            </a:r>
            <a:r>
              <a:rPr lang="ar-MA" altLang="zh-CN" b="1" dirty="0" smtClean="0"/>
              <a:t> </a:t>
            </a:r>
            <a:br>
              <a:rPr lang="ar-MA" altLang="zh-CN" b="1" dirty="0" smtClean="0"/>
            </a:br>
            <a:r>
              <a:rPr lang="fr-FR" altLang="zh-CN" b="1" dirty="0" smtClean="0"/>
              <a:t/>
            </a:r>
            <a:br>
              <a:rPr lang="fr-FR" altLang="zh-CN" b="1" dirty="0" smtClean="0"/>
            </a:br>
            <a:r>
              <a:rPr lang="ar-MA" altLang="zh-CN" b="1" dirty="0" smtClean="0"/>
              <a:t>الاجتهاد</a:t>
            </a:r>
            <a:br>
              <a:rPr lang="ar-MA" altLang="zh-CN" b="1" dirty="0" smtClean="0"/>
            </a:br>
            <a:r>
              <a:rPr lang="ar-MA" altLang="zh-CN" b="1" dirty="0" smtClean="0"/>
              <a:t>تأصيلا وتاريخا وتقويما</a:t>
            </a:r>
            <a:r>
              <a:rPr lang="ar-MA" b="1" dirty="0">
                <a:effectLst/>
              </a:rPr>
              <a:t/>
            </a:r>
            <a:br>
              <a:rPr lang="ar-MA" b="1" dirty="0">
                <a:effectLst/>
              </a:rPr>
            </a:br>
            <a:r>
              <a:rPr lang="ar-MA" dirty="0" smtClean="0"/>
              <a:t/>
            </a:r>
            <a:br>
              <a:rPr lang="ar-MA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8928100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 مدخل: </a:t>
            </a:r>
            <a:r>
              <a:rPr lang="ar-MA" sz="4000" b="1" dirty="0" smtClean="0"/>
              <a:t>الداعي والسياق للاجتهاد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</a:t>
            </a:r>
            <a:r>
              <a:rPr lang="ar-MA" sz="4000" b="1" dirty="0" smtClean="0">
                <a:solidFill>
                  <a:srgbClr val="FFC000"/>
                </a:solidFill>
              </a:rPr>
              <a:t>المحور الأول</a:t>
            </a:r>
            <a:r>
              <a:rPr lang="ar-MA" sz="4000" b="1" dirty="0" smtClean="0"/>
              <a:t>: </a:t>
            </a:r>
            <a:r>
              <a:rPr lang="ar-MA" sz="4000" b="1" dirty="0" smtClean="0">
                <a:solidFill>
                  <a:srgbClr val="FFFF00"/>
                </a:solidFill>
              </a:rPr>
              <a:t>الاجتهاد: تعريفه وأركانه وأحكامه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أولا: </a:t>
            </a:r>
            <a:r>
              <a:rPr lang="ar-MA" sz="4000" b="1" dirty="0" smtClean="0">
                <a:solidFill>
                  <a:srgbClr val="FFFF00"/>
                </a:solidFill>
              </a:rPr>
              <a:t>تعريف الاجتهاد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</a:t>
            </a:r>
            <a:r>
              <a:rPr lang="ar-MA" sz="4000" b="1" dirty="0" err="1" smtClean="0">
                <a:solidFill>
                  <a:srgbClr val="FFC000"/>
                </a:solidFill>
              </a:rPr>
              <a:t>الغزالي:</a:t>
            </a:r>
            <a:endParaRPr lang="ar-MA" sz="4000" b="1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</a:t>
            </a:r>
            <a:r>
              <a:rPr lang="ar-MA" sz="4000" b="1" dirty="0" smtClean="0"/>
              <a:t>والاجتهاد التام أن يبذل الوسع في الطلب بحيث يحس من نفسه بالعجز عن مزيد طلب.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</a:t>
            </a:r>
            <a:r>
              <a:rPr lang="ar-MA" sz="4000" b="1" dirty="0" err="1" smtClean="0">
                <a:solidFill>
                  <a:srgbClr val="FFC000"/>
                </a:solidFill>
              </a:rPr>
              <a:t>الامدي</a:t>
            </a:r>
            <a:r>
              <a:rPr lang="ar-MA" sz="4000" b="1" dirty="0" smtClean="0">
                <a:solidFill>
                  <a:srgbClr val="FFC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</a:t>
            </a:r>
            <a:r>
              <a:rPr lang="ar-MA" sz="4000" b="1" dirty="0" smtClean="0"/>
              <a:t>استفراغ الوسع في طلب الظن بشيء من الأحكام الشرعية على وجه يحس من النفس العجز عن المزيد فيه.</a:t>
            </a:r>
            <a:endParaRPr lang="ar-MA" sz="4000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3600" dirty="0" smtClean="0">
                <a:solidFill>
                  <a:srgbClr val="FFC000"/>
                </a:solidFill>
              </a:rPr>
              <a:t> </a:t>
            </a:r>
            <a:r>
              <a:rPr lang="ar-MA" sz="3600" b="1" dirty="0" smtClean="0">
                <a:solidFill>
                  <a:srgbClr val="FFC000"/>
                </a:solidFill>
              </a:rPr>
              <a:t>ابن الحاجب:</a:t>
            </a:r>
          </a:p>
          <a:p>
            <a:pPr eaLnBrk="1" hangingPunct="1">
              <a:defRPr/>
            </a:pPr>
            <a:r>
              <a:rPr lang="ar-MA" sz="3600" b="1" dirty="0" smtClean="0"/>
              <a:t>استفراغ الفقيه الوسع لتحصيل ظن بحكم شرعي.</a:t>
            </a:r>
          </a:p>
          <a:p>
            <a:pPr eaLnBrk="1" hangingPunct="1">
              <a:defRPr/>
            </a:pPr>
            <a:r>
              <a:rPr lang="ar-MA" sz="3600" b="1" dirty="0" err="1" smtClean="0">
                <a:solidFill>
                  <a:srgbClr val="FFC000"/>
                </a:solidFill>
              </a:rPr>
              <a:t>الزركشي</a:t>
            </a:r>
            <a:r>
              <a:rPr lang="ar-MA" sz="3600" b="1" dirty="0" smtClean="0">
                <a:solidFill>
                  <a:srgbClr val="FFC000"/>
                </a:solidFill>
              </a:rPr>
              <a:t>: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</a:rPr>
              <a:t> </a:t>
            </a:r>
            <a:r>
              <a:rPr lang="ar-MA" sz="3600" b="1" dirty="0" smtClean="0"/>
              <a:t>بذل الوسع في نيل حكم شرعي عملي بطريق الاستنباط.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</a:rPr>
              <a:t> عبد الله دراز:</a:t>
            </a:r>
          </a:p>
          <a:p>
            <a:pPr eaLnBrk="1" hangingPunct="1">
              <a:defRPr/>
            </a:pPr>
            <a:r>
              <a:rPr lang="ar-MA" sz="3600" b="1" dirty="0" smtClean="0"/>
              <a:t> الاجتهاد هو استفراغ الجهد وبذل غاية الوسع إما في درك الأحكام الشرعية وإما في تطبيقها.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</a:rPr>
              <a:t>التعريف المقترح: 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</a:rPr>
              <a:t> </a:t>
            </a:r>
            <a:r>
              <a:rPr lang="ar-MA" sz="3600" b="1" dirty="0" smtClean="0"/>
              <a:t>استفراغ عالم الشريعة منتهى وسعه في استنباط حكم عملي أو تنزيله.</a:t>
            </a:r>
            <a:r>
              <a:rPr lang="en-US" b="1" dirty="0" smtClean="0">
                <a:solidFill>
                  <a:srgbClr val="FFC000"/>
                </a:solidFill>
              </a:rPr>
              <a:t/>
            </a:r>
            <a:br>
              <a:rPr lang="en-US" b="1" dirty="0" smtClean="0">
                <a:solidFill>
                  <a:srgbClr val="FFC000"/>
                </a:solidFill>
              </a:rPr>
            </a:br>
            <a:endParaRPr lang="ar-MA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endParaRPr lang="fr-FR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ثانيا: </a:t>
            </a:r>
            <a:r>
              <a:rPr lang="ar-MA" sz="4000" b="1" dirty="0" smtClean="0">
                <a:solidFill>
                  <a:srgbClr val="FFFF00"/>
                </a:solidFill>
              </a:rPr>
              <a:t>أركان الاجتهاد: </a:t>
            </a:r>
          </a:p>
          <a:p>
            <a:pPr marL="0" indent="0" eaLnBrk="1" hangingPunct="1"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 </a:t>
            </a:r>
            <a:r>
              <a:rPr lang="ar-MA" sz="4000" b="1" dirty="0" smtClean="0">
                <a:solidFill>
                  <a:srgbClr val="FFC000"/>
                </a:solidFill>
              </a:rPr>
              <a:t>الركن الأول: فعل الاجتهاد</a:t>
            </a:r>
            <a:r>
              <a:rPr lang="ar-MA" sz="4000" b="1" dirty="0" smtClean="0"/>
              <a:t>: جهد علمي بلغ مداه، وصناعة علمية منهجية صمما للتوصل إلى الحكم الشرعي العملي أو إلى تطبيقه.</a:t>
            </a:r>
          </a:p>
          <a:p>
            <a:pPr marL="0" indent="0" eaLnBrk="1" hangingPunct="1">
              <a:defRPr/>
            </a:pPr>
            <a:r>
              <a:rPr lang="ar-MA" sz="4000" b="1" dirty="0" smtClean="0"/>
              <a:t> </a:t>
            </a:r>
            <a:r>
              <a:rPr lang="ar-MA" sz="4000" b="1" dirty="0" smtClean="0">
                <a:solidFill>
                  <a:srgbClr val="FFC000"/>
                </a:solidFill>
              </a:rPr>
              <a:t>الركن الثاني: المجتهد </a:t>
            </a:r>
          </a:p>
          <a:p>
            <a:pPr marL="0" indent="0"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</a:t>
            </a:r>
            <a:r>
              <a:rPr lang="ar-MA" sz="4000" b="1" dirty="0" smtClean="0"/>
              <a:t>الشخصية العالمة </a:t>
            </a:r>
            <a:r>
              <a:rPr lang="ar-MA" sz="4000" b="1" dirty="0" err="1" smtClean="0"/>
              <a:t>الوارعة</a:t>
            </a:r>
            <a:r>
              <a:rPr lang="ar-MA" sz="4000" b="1" dirty="0" smtClean="0"/>
              <a:t> العاملة</a:t>
            </a:r>
          </a:p>
          <a:p>
            <a:pPr marL="0" indent="0"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الركن الثالث:   المجتهد فيه </a:t>
            </a:r>
            <a:r>
              <a:rPr lang="ar-MA" sz="4000" b="1" dirty="0" smtClean="0"/>
              <a:t>توسيعا وتضييقا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ctr"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ثالثا: </a:t>
            </a:r>
            <a:r>
              <a:rPr lang="ar-MA" sz="4000" b="1" dirty="0" smtClean="0">
                <a:solidFill>
                  <a:srgbClr val="FFFF00"/>
                </a:solidFill>
              </a:rPr>
              <a:t>أحكام الاجتهاد</a:t>
            </a:r>
          </a:p>
          <a:p>
            <a:pPr algn="ctr"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1) </a:t>
            </a:r>
            <a:r>
              <a:rPr lang="ar-MA" sz="4000" b="1" dirty="0" smtClean="0"/>
              <a:t>حكم أصل الاجتهاد</a:t>
            </a:r>
          </a:p>
          <a:p>
            <a:pPr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</a:t>
            </a:r>
            <a:r>
              <a:rPr lang="ar-MA" sz="4000" b="1" dirty="0" smtClean="0"/>
              <a:t>للاجتهاد في حق العلماء أحكام ثلاثة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فرض عين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فرض كفاية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ندب</a:t>
            </a:r>
          </a:p>
          <a:p>
            <a:pPr eaLnBrk="1" hangingPunct="1">
              <a:defRPr/>
            </a:pPr>
            <a:r>
              <a:rPr lang="ar-MA" sz="4000" b="1" dirty="0" smtClean="0"/>
              <a:t> 1) فرض عين في حالتين: 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فيما يخصه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فيما تعين عليه الاجتهاد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4000" b="1" dirty="0" smtClean="0"/>
              <a:t>- فرض كفاية في حالتين: 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حالة تعدد العلماء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تردد الحكم بين قاضيين مشتركين في النظر</a:t>
            </a:r>
          </a:p>
          <a:p>
            <a:pPr eaLnBrk="1" hangingPunct="1">
              <a:defRPr/>
            </a:pPr>
            <a:r>
              <a:rPr lang="ar-MA" sz="4000" b="1" dirty="0" smtClean="0"/>
              <a:t>- الندب في حالتين: 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اجتهاد فيما لم ينزل بعد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استفتاء فيما لم ينزل</a:t>
            </a:r>
          </a:p>
          <a:p>
            <a:pPr algn="ctr" eaLnBrk="1" hangingPunct="1">
              <a:defRPr/>
            </a:pPr>
            <a:r>
              <a:rPr lang="ar-MA" sz="4000" b="1" dirty="0" smtClean="0"/>
              <a:t>2) </a:t>
            </a:r>
            <a:r>
              <a:rPr lang="ar-MA" sz="4000" b="1" dirty="0" smtClean="0">
                <a:solidFill>
                  <a:srgbClr val="FFFF00"/>
                </a:solidFill>
              </a:rPr>
              <a:t>حكم نتيجة الاجتهاد بين التصويب والتخطئة</a:t>
            </a:r>
          </a:p>
          <a:p>
            <a:pPr eaLnBrk="1" hangingPunct="1">
              <a:defRPr/>
            </a:pPr>
            <a:r>
              <a:rPr lang="ar-MA" sz="4000" b="1" dirty="0" smtClean="0"/>
              <a:t> فريق من الأصوليين: كل مجتهد مصيب</a:t>
            </a:r>
          </a:p>
          <a:p>
            <a:pPr eaLnBrk="1" hangingPunct="1">
              <a:defRPr/>
            </a:pPr>
            <a:r>
              <a:rPr lang="ar-MA" sz="4000" b="1" dirty="0" smtClean="0"/>
              <a:t> الجمهور: المصيب واحد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4000" b="1" dirty="0" smtClean="0"/>
              <a:t> أدلة الجمهور: </a:t>
            </a:r>
          </a:p>
          <a:p>
            <a:pPr eaLnBrk="1" hangingPunct="1">
              <a:defRPr/>
            </a:pPr>
            <a:r>
              <a:rPr lang="ar-MA" sz="4000" b="1" dirty="0" smtClean="0"/>
              <a:t> وداود وسليمان إذ يحكمان في الحرث...</a:t>
            </a:r>
          </a:p>
          <a:p>
            <a:pPr eaLnBrk="1" hangingPunct="1">
              <a:defRPr/>
            </a:pPr>
            <a:r>
              <a:rPr lang="ar-MA" sz="4000" b="1" dirty="0" smtClean="0"/>
              <a:t> حديث إذا حكم الحاكم فاجتهد ثم أصاب فله أجران</a:t>
            </a:r>
          </a:p>
          <a:p>
            <a:pPr eaLnBrk="1" hangingPunct="1">
              <a:defRPr/>
            </a:pPr>
            <a:r>
              <a:rPr lang="ar-MA" sz="4000" b="1" dirty="0" smtClean="0"/>
              <a:t> إجماع الصحابة على تسمية بعض المجتهدين مصيب ومخطئ.</a:t>
            </a:r>
          </a:p>
          <a:p>
            <a:pPr eaLnBrk="1" hangingPunct="1">
              <a:defRPr/>
            </a:pPr>
            <a:r>
              <a:rPr lang="ar-MA" sz="4000" b="1" dirty="0" smtClean="0"/>
              <a:t> إجماع السلف على صحة المناظرة.</a:t>
            </a:r>
          </a:p>
          <a:p>
            <a:pPr eaLnBrk="1" hangingPunct="1">
              <a:defRPr/>
            </a:pPr>
            <a:r>
              <a:rPr lang="ar-MA" sz="4000" b="1" dirty="0" smtClean="0"/>
              <a:t> 3) </a:t>
            </a:r>
            <a:r>
              <a:rPr lang="ar-MA" sz="4000" b="1" dirty="0" smtClean="0">
                <a:solidFill>
                  <a:srgbClr val="FFFF00"/>
                </a:solidFill>
              </a:rPr>
              <a:t>حكم المخطئ في الاجتهاد</a:t>
            </a:r>
          </a:p>
          <a:p>
            <a:pPr eaLnBrk="1" hangingPunct="1"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 المصوبة: </a:t>
            </a:r>
            <a:r>
              <a:rPr lang="ar-MA" sz="4000" b="1" dirty="0" err="1" smtClean="0"/>
              <a:t>الاثم</a:t>
            </a:r>
            <a:r>
              <a:rPr lang="ar-MA" sz="4000" b="1" dirty="0" smtClean="0"/>
              <a:t> منفي عن الاجتهاد في </a:t>
            </a:r>
            <a:r>
              <a:rPr lang="ar-MA" sz="4000" b="1" dirty="0" err="1" smtClean="0"/>
              <a:t>الظنيات</a:t>
            </a:r>
            <a:r>
              <a:rPr lang="ar-MA" sz="4000" b="1" dirty="0" smtClean="0"/>
              <a:t>، وثابت في </a:t>
            </a:r>
            <a:r>
              <a:rPr lang="ar-MA" sz="4000" b="1" dirty="0" err="1" smtClean="0"/>
              <a:t>القطعيات</a:t>
            </a:r>
            <a:r>
              <a:rPr lang="ar-MA" sz="4000" b="1" dirty="0" smtClean="0"/>
              <a:t> ( كلامية أصولية فقهية)</a:t>
            </a: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المخطئة: الحق واحد من أصابه فهو مصيب ومن أخطاه فهو مخطئ </a:t>
            </a:r>
            <a:r>
              <a:rPr lang="ar-MA" sz="4000" b="1" dirty="0" err="1" smtClean="0"/>
              <a:t>والاثم</a:t>
            </a:r>
            <a:r>
              <a:rPr lang="ar-MA" sz="4000" b="1" dirty="0" smtClean="0"/>
              <a:t> مرفوع عنه.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4) </a:t>
            </a:r>
            <a:r>
              <a:rPr lang="ar-MA" sz="4000" b="1" dirty="0" smtClean="0">
                <a:solidFill>
                  <a:srgbClr val="FFFF00"/>
                </a:solidFill>
              </a:rPr>
              <a:t>حكم تجزؤ الاجتهاد: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 </a:t>
            </a:r>
            <a:r>
              <a:rPr lang="ar-MA" sz="4000" b="1" dirty="0" smtClean="0"/>
              <a:t>ثلاثة مذاهب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مذهب المجيزين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مذهب المانعين لترابط المسائل الفقهية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مذهب التفصيل بين المعرفة الكلية والجزئية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5) </a:t>
            </a:r>
            <a:r>
              <a:rPr lang="ar-MA" sz="4000" b="1" dirty="0" smtClean="0">
                <a:solidFill>
                  <a:srgbClr val="FFFF00"/>
                </a:solidFill>
              </a:rPr>
              <a:t>هل يجوز خلو عصر من مجتهد؟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مذهب الجمهور: الجواز بدليل الوقوع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مذهب الحنابلة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مذهب التفصيل: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بين الشروط الكلية للاجتهاد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شروط تخصص معين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MA" sz="4000" b="1" dirty="0" smtClean="0"/>
              <a:t>5) </a:t>
            </a:r>
            <a:r>
              <a:rPr lang="ar-MA" sz="4000" b="1" dirty="0" smtClean="0">
                <a:solidFill>
                  <a:srgbClr val="FFFF00"/>
                </a:solidFill>
              </a:rPr>
              <a:t>مدى جواز خلو عصر من </a:t>
            </a:r>
            <a:r>
              <a:rPr lang="ar-MA" sz="4000" b="1" dirty="0" err="1" smtClean="0">
                <a:solidFill>
                  <a:srgbClr val="FFFF00"/>
                </a:solidFill>
              </a:rPr>
              <a:t>مجتهد؟</a:t>
            </a:r>
            <a:endParaRPr lang="ar-MA" sz="4000" b="1" dirty="0" smtClean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 </a:t>
            </a:r>
            <a:r>
              <a:rPr lang="ar-MA" sz="4000" b="1" dirty="0" smtClean="0"/>
              <a:t>الجمهور: الجواز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الحنابلة: المنع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ar-MA" sz="4000" b="1" dirty="0" smtClean="0"/>
              <a:t> المفصلون </a:t>
            </a:r>
            <a:r>
              <a:rPr lang="ar-MA" sz="4000" b="1" dirty="0" err="1" smtClean="0"/>
              <a:t>بين:</a:t>
            </a:r>
            <a:endParaRPr lang="ar-MA" sz="4000" b="1" dirty="0" smtClean="0"/>
          </a:p>
          <a:p>
            <a:pPr algn="ctr" eaLnBrk="1" hangingPunct="1">
              <a:lnSpc>
                <a:spcPct val="90000"/>
              </a:lnSpc>
              <a:defRPr/>
            </a:pPr>
            <a:r>
              <a:rPr lang="ar-MA" sz="4000" b="1" dirty="0" smtClean="0"/>
              <a:t>المطلق ودونه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ctr"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المحور الثاني تاريخ الاجتهاد</a:t>
            </a:r>
          </a:p>
          <a:p>
            <a:pPr eaLnBrk="1" hangingPunct="1"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 1) مرحلة النشأة والتأسيس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ما تقرر في نصوص الوحي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اجتهاد النبي والقول فيه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محل الإجماع: مصالح الدنيا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الجمهور: الجواز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الآخرون: المنع لتنزل الوحي</a:t>
            </a:r>
            <a:endParaRPr lang="fr-FR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fr-FR" sz="4000" b="1" dirty="0" smtClean="0">
                <a:solidFill>
                  <a:srgbClr val="FFFF00"/>
                </a:solidFill>
              </a:rPr>
              <a:t> </a:t>
            </a:r>
            <a:r>
              <a:rPr lang="ar-MA" sz="4000" b="1" dirty="0" smtClean="0">
                <a:solidFill>
                  <a:srgbClr val="FFFF00"/>
                </a:solidFill>
              </a:rPr>
              <a:t>2) مرحلة الإعمال </a:t>
            </a:r>
            <a:r>
              <a:rPr lang="ar-MA" sz="4000" b="1" dirty="0" err="1" smtClean="0">
                <a:solidFill>
                  <a:srgbClr val="FFFF00"/>
                </a:solidFill>
              </a:rPr>
              <a:t>والتفعيل</a:t>
            </a:r>
            <a:endParaRPr lang="ar-MA" sz="4000" b="1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ar-MA" sz="4000" b="1" dirty="0" smtClean="0"/>
              <a:t> اجتهاد الصحابة مؤسس على مؤهلات وخبرات</a:t>
            </a:r>
            <a:endParaRPr lang="fr-FR" sz="4000" b="1" dirty="0" smtClean="0"/>
          </a:p>
          <a:p>
            <a:pPr eaLnBrk="1" hangingPunct="1">
              <a:defRPr/>
            </a:pPr>
            <a:r>
              <a:rPr lang="fr-FR" sz="4000" b="1" dirty="0" smtClean="0"/>
              <a:t> </a:t>
            </a:r>
            <a:r>
              <a:rPr lang="ar-MA" sz="4000" b="1" dirty="0" smtClean="0"/>
              <a:t>اجتهاد في الفهم والتأويل والتنزيل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قصة عمرو بن العاص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قصة معاذ بن جبل</a:t>
            </a:r>
          </a:p>
          <a:p>
            <a:pPr eaLnBrk="1" hangingPunct="1">
              <a:defRPr/>
            </a:pPr>
            <a:r>
              <a:rPr lang="ar-MA" sz="4000" b="1" dirty="0" smtClean="0"/>
              <a:t> منهج الصحابة قائم على البحث </a:t>
            </a:r>
            <a:r>
              <a:rPr lang="ar-MA" sz="4000" b="1" dirty="0" err="1" smtClean="0"/>
              <a:t>في:</a:t>
            </a:r>
            <a:endParaRPr lang="ar-MA" sz="4000" b="1" dirty="0" smtClean="0"/>
          </a:p>
          <a:p>
            <a:pPr algn="ctr" eaLnBrk="1" hangingPunct="1">
              <a:defRPr/>
            </a:pPr>
            <a:r>
              <a:rPr lang="ar-MA" sz="4000" b="1" dirty="0" smtClean="0"/>
              <a:t> الكتاب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السنة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الإجماع/الاجتهاد</a:t>
            </a:r>
            <a:endParaRPr lang="ar-MA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6408738"/>
          </a:xfrm>
        </p:spPr>
        <p:txBody>
          <a:bodyPr/>
          <a:lstStyle/>
          <a:p>
            <a:pPr algn="ctr" eaLnBrk="1" hangingPunct="1">
              <a:defRPr/>
            </a:pPr>
            <a:endParaRPr lang="ar-MA" sz="4000" b="1" dirty="0" smtClean="0">
              <a:solidFill>
                <a:srgbClr val="C00000"/>
              </a:solidFill>
              <a:latin typeface="Comic Sans MS" pitchFamily="66" charset="0"/>
              <a:cs typeface="Traditional Arabic" pitchFamily="18" charset="-78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ar-MA" sz="4000" b="1" dirty="0" smtClean="0">
              <a:solidFill>
                <a:srgbClr val="C00000"/>
              </a:solidFill>
              <a:latin typeface="Comic Sans MS" pitchFamily="66" charset="0"/>
              <a:cs typeface="Traditional Arabic" pitchFamily="18" charset="-78"/>
            </a:endParaRPr>
          </a:p>
          <a:p>
            <a:pPr algn="ctr" eaLnBrk="1" hangingPunct="1">
              <a:defRPr/>
            </a:pPr>
            <a:r>
              <a:rPr lang="ar-MA" sz="4000" b="1" dirty="0" smtClean="0">
                <a:solidFill>
                  <a:srgbClr val="C00000"/>
                </a:solidFill>
                <a:latin typeface="Comic Sans MS" pitchFamily="66" charset="0"/>
                <a:cs typeface="Traditional Arabic" pitchFamily="18" charset="-78"/>
              </a:rPr>
              <a:t> </a:t>
            </a:r>
            <a:r>
              <a:rPr lang="ar-MA" sz="4000" b="1" dirty="0" smtClean="0">
                <a:solidFill>
                  <a:srgbClr val="FFFF00"/>
                </a:solidFill>
                <a:cs typeface="+mj-cs"/>
              </a:rPr>
              <a:t> أهداف الوحدة</a:t>
            </a:r>
          </a:p>
          <a:p>
            <a:pPr eaLnBrk="1" hangingPunct="1">
              <a:defRPr/>
            </a:pPr>
            <a:r>
              <a:rPr lang="ar-MA" sz="4000" b="1" dirty="0" smtClean="0">
                <a:solidFill>
                  <a:srgbClr val="FFFF00"/>
                </a:solidFill>
                <a:cs typeface="+mj-cs"/>
              </a:rPr>
              <a:t> أن يدرك</a:t>
            </a:r>
            <a:r>
              <a:rPr lang="ar-MA" sz="4000" b="1" dirty="0" smtClean="0">
                <a:cs typeface="+mj-cs"/>
              </a:rPr>
              <a:t> الطالب مفهوم اجتهاد وأصالته</a:t>
            </a:r>
          </a:p>
          <a:p>
            <a:pPr eaLnBrk="1" hangingPunct="1">
              <a:defRPr/>
            </a:pPr>
            <a:r>
              <a:rPr lang="ar-MA" sz="4000" b="1" dirty="0" smtClean="0">
                <a:cs typeface="+mj-cs"/>
              </a:rPr>
              <a:t>أن يدرك الطالب معالم تاريخ الاجتهاد.</a:t>
            </a:r>
          </a:p>
          <a:p>
            <a:pPr eaLnBrk="1" hangingPunct="1">
              <a:defRPr/>
            </a:pPr>
            <a:r>
              <a:rPr lang="ar-MA" sz="4000" b="1" dirty="0" smtClean="0">
                <a:cs typeface="+mj-cs"/>
              </a:rPr>
              <a:t> أن يدرك الطالب عوائق الاجتهاد</a:t>
            </a:r>
          </a:p>
          <a:p>
            <a:pPr eaLnBrk="1" hangingPunct="1">
              <a:defRPr/>
            </a:pPr>
            <a:r>
              <a:rPr lang="ar-MA" sz="4000" b="1" dirty="0" smtClean="0">
                <a:cs typeface="+mj-cs"/>
              </a:rPr>
              <a:t> أن يدرك الطالب مقتضيات الاجتهاد المعاصر</a:t>
            </a:r>
          </a:p>
          <a:p>
            <a:pPr eaLnBrk="1" hangingPunct="1">
              <a:defRPr/>
            </a:pPr>
            <a:endParaRPr lang="ar-MA" sz="4000" b="1" dirty="0" smtClean="0"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fr-FR" sz="4000" b="1" dirty="0" smtClean="0">
                <a:solidFill>
                  <a:srgbClr val="FFFF00"/>
                </a:solidFill>
              </a:rPr>
              <a:t> </a:t>
            </a:r>
            <a:r>
              <a:rPr lang="ar-MA" sz="4000" b="1" dirty="0" smtClean="0">
                <a:solidFill>
                  <a:srgbClr val="FFFF00"/>
                </a:solidFill>
              </a:rPr>
              <a:t>القضايا الاجتهادية زمن الصحابة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ar-MA" sz="4000" b="1" dirty="0" smtClean="0">
              <a:solidFill>
                <a:srgbClr val="FFFF00"/>
              </a:solidFill>
            </a:endParaRPr>
          </a:p>
          <a:p>
            <a:pPr algn="ctr" eaLnBrk="1" hangingPunct="1">
              <a:defRPr/>
            </a:pPr>
            <a:r>
              <a:rPr lang="ar-MA" sz="4000" b="1" dirty="0" smtClean="0"/>
              <a:t> ميراث الجد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سهم المؤلفة قلوبهم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الأراضي المفتوحة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طلاق الفرار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الطلاق الثلاث</a:t>
            </a:r>
            <a:endParaRPr lang="fr-FR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4000" b="1" dirty="0" smtClean="0"/>
              <a:t> </a:t>
            </a:r>
            <a:r>
              <a:rPr lang="ar-MA" sz="4000" b="1" dirty="0" smtClean="0">
                <a:solidFill>
                  <a:srgbClr val="FFC000"/>
                </a:solidFill>
              </a:rPr>
              <a:t>3) مرحلة الاجتهاد زمن التابعين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خلافات سياسية حادة إلى حد الاقتتال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التمزق الفكري للأمة</a:t>
            </a:r>
          </a:p>
          <a:p>
            <a:pPr eaLnBrk="1" hangingPunct="1">
              <a:defRPr/>
            </a:pPr>
            <a:r>
              <a:rPr lang="ar-MA" sz="4000" b="1" dirty="0" smtClean="0"/>
              <a:t> تميز منهج اجتهاد التابعين ببناء مرجعية الرواية والدراية، واستئناف القول فيما لم ينص عليه.</a:t>
            </a:r>
          </a:p>
          <a:p>
            <a:pPr eaLnBrk="1" hangingPunct="1">
              <a:defRPr/>
            </a:pPr>
            <a:r>
              <a:rPr lang="ar-MA" sz="4000" b="1" dirty="0" smtClean="0"/>
              <a:t> تمايزت المناهج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منهج الأثر</a:t>
            </a:r>
          </a:p>
          <a:p>
            <a:pPr algn="ctr" eaLnBrk="1" hangingPunct="1">
              <a:defRPr/>
            </a:pPr>
            <a:r>
              <a:rPr lang="ar-MA" sz="4000" b="1" dirty="0" smtClean="0"/>
              <a:t> منهج الرأي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3600" b="1" dirty="0" smtClean="0"/>
              <a:t> 4</a:t>
            </a:r>
            <a:r>
              <a:rPr lang="ar-MA" sz="4000" b="1" dirty="0" smtClean="0"/>
              <a:t>) </a:t>
            </a:r>
            <a:r>
              <a:rPr lang="ar-MA" sz="4000" b="1" dirty="0" smtClean="0">
                <a:solidFill>
                  <a:srgbClr val="FFC000"/>
                </a:solidFill>
              </a:rPr>
              <a:t>مرحلة الاجتهاد زمن الأئمة المجتهدين</a:t>
            </a:r>
          </a:p>
          <a:p>
            <a:pPr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 </a:t>
            </a:r>
            <a:r>
              <a:rPr lang="ar-MA" sz="4000" b="1" dirty="0" smtClean="0"/>
              <a:t>من أهم قضايا المرحلة الاجتهادية</a:t>
            </a:r>
          </a:p>
          <a:p>
            <a:pPr eaLnBrk="1" hangingPunct="1">
              <a:defRPr/>
            </a:pPr>
            <a:r>
              <a:rPr lang="ar-MA" sz="4000" b="1" dirty="0" smtClean="0"/>
              <a:t> تدوين الصحيح من السنة في مدونات</a:t>
            </a:r>
          </a:p>
          <a:p>
            <a:pPr eaLnBrk="1" hangingPunct="1">
              <a:defRPr/>
            </a:pPr>
            <a:r>
              <a:rPr lang="ar-MA" sz="4000" b="1" dirty="0" smtClean="0"/>
              <a:t> بروز منهج الإرسال في الحديث</a:t>
            </a:r>
          </a:p>
          <a:p>
            <a:pPr eaLnBrk="1" hangingPunct="1">
              <a:defRPr/>
            </a:pPr>
            <a:r>
              <a:rPr lang="ar-MA" sz="4000" b="1" dirty="0" smtClean="0"/>
              <a:t> كثرة الاجتهاد بالرأي</a:t>
            </a:r>
          </a:p>
          <a:p>
            <a:pPr eaLnBrk="1" hangingPunct="1">
              <a:defRPr/>
            </a:pPr>
            <a:r>
              <a:rPr lang="ar-MA" sz="4000" b="1" dirty="0" smtClean="0"/>
              <a:t> ازدهار حركة تدوين العلوم</a:t>
            </a:r>
          </a:p>
          <a:p>
            <a:pPr eaLnBrk="1" hangingPunct="1">
              <a:defRPr/>
            </a:pPr>
            <a:r>
              <a:rPr lang="ar-MA" sz="4000" b="1" dirty="0" smtClean="0"/>
              <a:t> جدل واسع في تحرير أصول الاجتهاد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ctr" eaLnBrk="1" hangingPunct="1">
              <a:defRPr/>
            </a:pPr>
            <a:endParaRPr lang="ar-MA" sz="4000" b="1" dirty="0" smtClean="0"/>
          </a:p>
          <a:p>
            <a:pPr algn="ctr" eaLnBrk="1" hangingPunct="1">
              <a:defRPr/>
            </a:pPr>
            <a:r>
              <a:rPr lang="ar-MA" sz="4000" b="1" dirty="0" smtClean="0"/>
              <a:t> النزاع في السنة من حيث الصحة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النزاع في الرأي والقياس والاستحسان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النزاع في الإجماع والدعوة إلى </a:t>
            </a:r>
            <a:r>
              <a:rPr lang="ar-MA" sz="4000" b="1" dirty="0" err="1" smtClean="0"/>
              <a:t>التحوط</a:t>
            </a:r>
            <a:endParaRPr lang="ar-MA" sz="4000" b="1" dirty="0" smtClean="0"/>
          </a:p>
          <a:p>
            <a:pPr algn="ctr" eaLnBrk="1" hangingPunct="1">
              <a:defRPr/>
            </a:pPr>
            <a:r>
              <a:rPr lang="ar-MA" sz="4000" b="1" dirty="0" smtClean="0"/>
              <a:t> النزاع في دلالتي الأمر والنهي</a:t>
            </a:r>
          </a:p>
          <a:p>
            <a:pPr algn="ctr" eaLnBrk="1" hangingPunct="1">
              <a:defRPr/>
            </a:pPr>
            <a:r>
              <a:rPr lang="ar-MA" sz="4000" b="1" dirty="0" smtClean="0"/>
              <a:t> تدوين قواعد </a:t>
            </a:r>
            <a:r>
              <a:rPr lang="ar-MA" sz="4000" b="1" dirty="0" err="1" smtClean="0"/>
              <a:t>الاجتهاد </a:t>
            </a:r>
            <a:r>
              <a:rPr lang="ar-MA" sz="4000" b="1" dirty="0" smtClean="0"/>
              <a:t>( أصول الفقه</a:t>
            </a:r>
            <a:r>
              <a:rPr lang="ar-MA" sz="4000" b="1" dirty="0" err="1" smtClean="0"/>
              <a:t>)</a:t>
            </a:r>
            <a:endParaRPr lang="ar-MA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4000" b="1" dirty="0" smtClean="0"/>
              <a:t> </a:t>
            </a:r>
            <a:r>
              <a:rPr lang="ar-MA" sz="4000" b="1" dirty="0" smtClean="0">
                <a:solidFill>
                  <a:srgbClr val="FFC000"/>
                </a:solidFill>
                <a:effectLst/>
              </a:rPr>
              <a:t>5) مرحلة الاجتهاد زمن التقليد </a:t>
            </a:r>
            <a:r>
              <a:rPr lang="ar-MA" sz="4000" b="1" dirty="0" err="1" smtClean="0">
                <a:solidFill>
                  <a:srgbClr val="FFC000"/>
                </a:solidFill>
                <a:effectLst/>
              </a:rPr>
              <a:t>والتمذهب</a:t>
            </a:r>
            <a:endParaRPr lang="ar-MA" sz="40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4000" b="1" dirty="0" smtClean="0">
                <a:effectLst/>
              </a:rPr>
              <a:t> مميزاتها</a:t>
            </a:r>
          </a:p>
          <a:p>
            <a:pPr eaLnBrk="1" hangingPunct="1">
              <a:defRPr/>
            </a:pPr>
            <a:r>
              <a:rPr lang="ar-MA" sz="4000" dirty="0" smtClean="0">
                <a:effectLst/>
              </a:rPr>
              <a:t> </a:t>
            </a:r>
            <a:r>
              <a:rPr lang="ar-MA" sz="3600" b="1" dirty="0" smtClean="0">
                <a:effectLst/>
              </a:rPr>
              <a:t>اكتمال البناء العلمي للمذاهب الفقهية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اضطرابات سياسية أواخر الدولة العباسية وبداية التجزئة أثرت على حرية أهل الاجتهاد.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تسييج الاجتهاد بتراث مذهبي مدون أصولا وفروعا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ظهور أصناف جديدة من المجتهدين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توسيع المسائل الفقهية إلى حد التضخم وخاصة في الرقيق والتصرف فيه والمرأة وطلاقها </a:t>
            </a:r>
            <a:r>
              <a:rPr lang="ar-MA" sz="3600" b="1" dirty="0" err="1" smtClean="0">
                <a:effectLst/>
              </a:rPr>
              <a:t>والأيمان </a:t>
            </a:r>
            <a:r>
              <a:rPr lang="ar-MA" sz="4000" dirty="0" err="1" smtClean="0">
                <a:effectLst/>
              </a:rPr>
              <a:t>...</a:t>
            </a:r>
            <a:endParaRPr lang="fr-FR" sz="40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والفقر الشديد في أحكام الإمامة من حيث التولية والعزل والتغلب والتوريث وأحكام الشورى </a:t>
            </a:r>
            <a:r>
              <a:rPr lang="ar-MA" sz="3600" b="1" dirty="0" err="1" smtClean="0">
                <a:effectLst/>
              </a:rPr>
              <a:t>ومساطير</a:t>
            </a:r>
            <a:r>
              <a:rPr lang="ar-MA" sz="3600" b="1" dirty="0" smtClean="0">
                <a:effectLst/>
              </a:rPr>
              <a:t> إعمالها.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شيوع طريقة المتون والمختصرات والشروح وشروحها في التأليف والتعليم إلى حد التنافس.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شيوع المناظرات المذهبية للمنافحة عن المذهب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صدور فتاوى بإغلاق باب الاجتهاد بسبب الاضرابات السياسية والتوظيف السياسي للنصوص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حالات اجتهادية </a:t>
            </a:r>
            <a:r>
              <a:rPr lang="ar-MA" sz="3600" b="1" dirty="0" err="1" smtClean="0">
                <a:effectLst/>
              </a:rPr>
              <a:t>استثنائية </a:t>
            </a:r>
            <a:r>
              <a:rPr lang="ar-MA" sz="3600" b="1" dirty="0" smtClean="0">
                <a:effectLst/>
              </a:rPr>
              <a:t>( </a:t>
            </a:r>
            <a:r>
              <a:rPr lang="ar-MA" sz="3600" b="1" dirty="0" err="1" smtClean="0">
                <a:effectLst/>
              </a:rPr>
              <a:t>الباقلاني</a:t>
            </a:r>
            <a:r>
              <a:rPr lang="ar-MA" sz="3600" b="1" dirty="0" smtClean="0">
                <a:effectLst/>
              </a:rPr>
              <a:t>- </a:t>
            </a:r>
            <a:r>
              <a:rPr lang="ar-MA" sz="3600" b="1" dirty="0" err="1" smtClean="0">
                <a:effectLst/>
              </a:rPr>
              <a:t>الجويني</a:t>
            </a:r>
            <a:r>
              <a:rPr lang="ar-MA" sz="3600" b="1" dirty="0" smtClean="0">
                <a:effectLst/>
              </a:rPr>
              <a:t>- الغزالي- العز- </a:t>
            </a:r>
            <a:r>
              <a:rPr lang="ar-MA" sz="3600" b="1" dirty="0" err="1" smtClean="0">
                <a:effectLst/>
              </a:rPr>
              <a:t>القرافي</a:t>
            </a:r>
            <a:r>
              <a:rPr lang="ar-MA" sz="3600" b="1" dirty="0" smtClean="0">
                <a:effectLst/>
              </a:rPr>
              <a:t>- ابن تيمية- ابن </a:t>
            </a:r>
            <a:r>
              <a:rPr lang="ar-MA" sz="3600" b="1" dirty="0" err="1" smtClean="0">
                <a:effectLst/>
              </a:rPr>
              <a:t>القيم...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ctr"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مرحلة الاجتهاد المعاصر</a:t>
            </a:r>
            <a:r>
              <a:rPr lang="ar-MA" sz="3600" b="1" dirty="0" smtClean="0">
                <a:effectLst/>
              </a:rPr>
              <a:t/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eaLnBrk="1" hangingPunct="1">
              <a:defRPr/>
            </a:pPr>
            <a:r>
              <a:rPr lang="ar-MA" sz="2800" dirty="0" smtClean="0">
                <a:effectLst/>
              </a:rPr>
              <a:t> </a:t>
            </a:r>
            <a:r>
              <a:rPr lang="ar-MA" sz="4000" dirty="0" smtClean="0">
                <a:effectLst/>
              </a:rPr>
              <a:t>تبتدئ بخروج المستعمر من بلاد المسلمين إلى الآن</a:t>
            </a:r>
          </a:p>
          <a:p>
            <a:pPr eaLnBrk="1" hangingPunct="1">
              <a:defRPr/>
            </a:pPr>
            <a:r>
              <a:rPr lang="ar-MA" sz="4000" dirty="0" smtClean="0">
                <a:effectLst/>
              </a:rPr>
              <a:t> ميزة المرحلة: التحدي الحضاري الثقافي الوجودي</a:t>
            </a:r>
          </a:p>
          <a:p>
            <a:pPr eaLnBrk="1" hangingPunct="1">
              <a:defRPr/>
            </a:pPr>
            <a:r>
              <a:rPr lang="ar-MA" sz="4000" dirty="0" smtClean="0">
                <a:effectLst/>
              </a:rPr>
              <a:t> استراتيجية المحو التشريعي </a:t>
            </a:r>
            <a:r>
              <a:rPr lang="ar-MA" sz="4000" dirty="0" err="1" smtClean="0">
                <a:effectLst/>
              </a:rPr>
              <a:t>الممنهج.</a:t>
            </a:r>
            <a:endParaRPr lang="ar-MA" sz="4000" dirty="0" smtClean="0">
              <a:effectLst/>
            </a:endParaRPr>
          </a:p>
          <a:p>
            <a:pPr eaLnBrk="1" hangingPunct="1">
              <a:defRPr/>
            </a:pPr>
            <a:r>
              <a:rPr lang="ar-MA" sz="4000" dirty="0" smtClean="0">
                <a:effectLst/>
              </a:rPr>
              <a:t> بداية الهجوم التشريعي مع مرحلة ضعف الدولة العثمانية، </a:t>
            </a:r>
            <a:r>
              <a:rPr lang="ar-MA" sz="4000" dirty="0" err="1" smtClean="0">
                <a:effectLst/>
              </a:rPr>
              <a:t>وإعلان”التنظيمات“.</a:t>
            </a:r>
            <a:endParaRPr lang="ar-MA" sz="4000" dirty="0" smtClean="0">
              <a:effectLst/>
            </a:endParaRPr>
          </a:p>
          <a:p>
            <a:pPr eaLnBrk="1" hangingPunct="1">
              <a:defRPr/>
            </a:pPr>
            <a:r>
              <a:rPr lang="ar-MA" sz="4000" dirty="0" smtClean="0">
                <a:effectLst/>
              </a:rPr>
              <a:t> مقاومات الهجوم التشريعي الغربي</a:t>
            </a:r>
          </a:p>
          <a:p>
            <a:pPr algn="ctr" eaLnBrk="1" hangingPunct="1">
              <a:defRPr/>
            </a:pPr>
            <a:r>
              <a:rPr lang="ar-MA" sz="4000" dirty="0" smtClean="0">
                <a:effectLst/>
              </a:rPr>
              <a:t> شعبيا: حركة ابن عبد الوهاب</a:t>
            </a:r>
            <a:endParaRPr lang="fr-FR" sz="4000" dirty="0">
              <a:effectLst/>
            </a:endParaRPr>
          </a:p>
          <a:p>
            <a:pPr algn="ctr" eaLnBrk="1" hangingPunct="1">
              <a:defRPr/>
            </a:pPr>
            <a:endParaRPr lang="ar-M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3600" b="1" dirty="0" smtClean="0">
                <a:effectLst/>
              </a:rPr>
              <a:t>وجمال الدين الأفغاني، ومحمد </a:t>
            </a:r>
            <a:r>
              <a:rPr lang="ar-MA" sz="3600" b="1" dirty="0" err="1" smtClean="0">
                <a:effectLst/>
              </a:rPr>
              <a:t>عبدو</a:t>
            </a:r>
            <a:r>
              <a:rPr lang="ar-MA" sz="3600" b="1" dirty="0" smtClean="0">
                <a:effectLst/>
              </a:rPr>
              <a:t>، ورشيد </a:t>
            </a:r>
            <a:r>
              <a:rPr lang="ar-MA" sz="3600" b="1" dirty="0" err="1" smtClean="0">
                <a:effectLst/>
              </a:rPr>
              <a:t>رضا...</a:t>
            </a:r>
            <a:endParaRPr lang="ar-MA" sz="3600" b="1" dirty="0" smtClean="0">
              <a:effectLst/>
            </a:endParaRP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رسميا: التقنين </a:t>
            </a:r>
            <a:r>
              <a:rPr lang="ar-MA" sz="3600" b="1" dirty="0" err="1" smtClean="0">
                <a:effectLst/>
              </a:rPr>
              <a:t>الفقهي </a:t>
            </a:r>
            <a:r>
              <a:rPr lang="ar-MA" sz="3600" b="1" dirty="0" smtClean="0">
                <a:effectLst/>
              </a:rPr>
              <a:t>( مجلة الأحكام العدلية</a:t>
            </a:r>
            <a:r>
              <a:rPr lang="ar-MA" sz="3600" b="1" dirty="0" err="1" smtClean="0">
                <a:effectLst/>
              </a:rPr>
              <a:t>)</a:t>
            </a:r>
            <a:endParaRPr lang="ar-MA" sz="3600" b="1" dirty="0" smtClean="0">
              <a:effectLst/>
            </a:endParaRP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النهضة التشريعية للسنهوري مع نخبة من خبراء القانون بمصر نحو استقلال تشريعي لمصر عمدته الاحتكام للشريعة مصدرا رئيسا للتشريع.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دعوات للوحدة التشريعية ووجهت بوكلاء المستعمر.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 ظهور الصحوة الإسلامية وشعار تطبيق الشريعة.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تجارب فاشلة بدائية في سياق إقليمي وعالمي معاكس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انتقال موضوع التشريع من السياق الثقافي إلى السياق الأيديولوجي </a:t>
            </a:r>
            <a:r>
              <a:rPr lang="ar-MA" sz="3600" b="1" dirty="0" err="1" smtClean="0">
                <a:effectLst/>
              </a:rPr>
              <a:t>والسياسي.</a:t>
            </a:r>
            <a:r>
              <a:rPr lang="ar-MA" sz="3600" b="1" dirty="0" smtClean="0">
                <a:effectLst/>
              </a:rPr>
              <a:t/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3600" b="1" dirty="0" smtClean="0">
                <a:effectLst/>
              </a:rPr>
              <a:t>انتقال الحديث من المطالبة بتنظيم الاجتهاد داخل الشريعة إلى المطالبة بإبقاء الشريعة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الصحوة الإسلامية أشعرت الناس بغربتهم وأيقظت أهل العلم بأسئلة غير </a:t>
            </a:r>
            <a:r>
              <a:rPr lang="ar-MA" sz="3600" b="1" dirty="0" err="1" smtClean="0">
                <a:effectLst/>
              </a:rPr>
              <a:t>معهودة: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هل الشريعة صالحة للزمان </a:t>
            </a:r>
            <a:r>
              <a:rPr lang="ar-MA" sz="3600" b="1" dirty="0" err="1" smtClean="0">
                <a:effectLst/>
              </a:rPr>
              <a:t>المعاصر؟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هل للدين علاقة </a:t>
            </a:r>
            <a:r>
              <a:rPr lang="ar-MA" sz="3600" b="1" dirty="0" err="1" smtClean="0">
                <a:effectLst/>
              </a:rPr>
              <a:t>بالسياسة؟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أليست عقوبات الشريعة </a:t>
            </a:r>
            <a:r>
              <a:rPr lang="ar-MA" sz="3600" b="1" dirty="0" err="1" smtClean="0">
                <a:effectLst/>
              </a:rPr>
              <a:t>وحشية؟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أليس الجهاد عنفا </a:t>
            </a:r>
            <a:r>
              <a:rPr lang="ar-MA" sz="3600" b="1" dirty="0" err="1" smtClean="0">
                <a:effectLst/>
              </a:rPr>
              <a:t>وإرهابا؟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ما علاقة الشورى </a:t>
            </a:r>
            <a:r>
              <a:rPr lang="ar-MA" sz="3600" b="1" dirty="0" err="1" smtClean="0">
                <a:effectLst/>
              </a:rPr>
              <a:t>بالديمقراطية؟</a:t>
            </a:r>
            <a:endParaRPr lang="ar-MA" sz="3600" b="1" dirty="0" smtClean="0">
              <a:effectLst/>
            </a:endParaRPr>
          </a:p>
          <a:p>
            <a:pPr eaLnBrk="1" hangingPunct="1">
              <a:defRPr/>
            </a:pPr>
            <a:r>
              <a:rPr lang="ar-MA" b="1" dirty="0" smtClean="0">
                <a:effectLst/>
              </a:rPr>
              <a:t>ما موقع الحريات الفردية والجماعية والمساواة في </a:t>
            </a:r>
            <a:r>
              <a:rPr lang="ar-MA" b="1" dirty="0" err="1" smtClean="0">
                <a:effectLst/>
              </a:rPr>
              <a:t>الشريعة؟</a:t>
            </a:r>
            <a:r>
              <a:rPr lang="ar-MA" sz="3600" b="1" dirty="0" smtClean="0">
                <a:effectLst/>
              </a:rPr>
              <a:t/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استئناف أهل العلم الاجتهاد </a:t>
            </a:r>
            <a:r>
              <a:rPr lang="ar-MA" sz="3600" b="1" dirty="0" smtClean="0">
                <a:effectLst/>
              </a:rPr>
              <a:t>بحثا عن الأجوبة، من </a:t>
            </a:r>
            <a:r>
              <a:rPr lang="ar-MA" sz="3600" b="1" dirty="0" err="1" smtClean="0">
                <a:effectLst/>
              </a:rPr>
              <a:t>خلال: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كتب وأبحاث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مجلات علمية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جامعات إسلامية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 مواقع الكترونية علمية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منظمات </a:t>
            </a:r>
            <a:r>
              <a:rPr lang="ar-MA" sz="3600" b="1" dirty="0" err="1" smtClean="0">
                <a:effectLst/>
              </a:rPr>
              <a:t>علمائية</a:t>
            </a:r>
            <a:r>
              <a:rPr lang="ar-MA" sz="3600" b="1" dirty="0" smtClean="0">
                <a:effectLst/>
              </a:rPr>
              <a:t> تحاول تنظيم الاجتهاد </a:t>
            </a:r>
            <a:r>
              <a:rPr lang="ar-MA" sz="3600" b="1" dirty="0" err="1" smtClean="0">
                <a:effectLst/>
              </a:rPr>
              <a:t>مثل: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المجمعات الفقهية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الجمعيات </a:t>
            </a:r>
            <a:r>
              <a:rPr lang="ar-MA" sz="3600" b="1" dirty="0" err="1" smtClean="0">
                <a:effectLst/>
              </a:rPr>
              <a:t>العلمائية</a:t>
            </a:r>
            <a:r>
              <a:rPr lang="ar-MA" sz="3600" b="1" dirty="0" smtClean="0">
                <a:effectLst/>
              </a:rPr>
              <a:t/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6408738"/>
          </a:xfrm>
        </p:spPr>
        <p:txBody>
          <a:bodyPr/>
          <a:lstStyle/>
          <a:p>
            <a:pPr algn="ctr" eaLnBrk="1" hangingPunct="1">
              <a:defRPr/>
            </a:pPr>
            <a:r>
              <a:rPr lang="ar-MA" sz="4000" b="1" dirty="0" smtClean="0">
                <a:solidFill>
                  <a:srgbClr val="C00000"/>
                </a:solidFill>
                <a:latin typeface="Comic Sans MS" pitchFamily="66" charset="0"/>
                <a:cs typeface="Traditional Arabic" pitchFamily="18" charset="-78"/>
              </a:rPr>
              <a:t> </a:t>
            </a:r>
            <a:r>
              <a:rPr lang="ar-MA" sz="4000" b="1" dirty="0" smtClean="0">
                <a:solidFill>
                  <a:srgbClr val="FFFF00"/>
                </a:solidFill>
                <a:cs typeface="+mj-cs"/>
              </a:rPr>
              <a:t>محاور الوحدة</a:t>
            </a:r>
          </a:p>
          <a:p>
            <a:pPr eaLnBrk="1" hangingPunct="1">
              <a:defRPr/>
            </a:pPr>
            <a:r>
              <a:rPr lang="ar-MA" sz="4000" b="1" dirty="0" smtClean="0">
                <a:solidFill>
                  <a:srgbClr val="FFC000"/>
                </a:solidFill>
                <a:cs typeface="+mj-cs"/>
              </a:rPr>
              <a:t> </a:t>
            </a:r>
            <a:r>
              <a:rPr lang="ar-MA" sz="3600" b="1" dirty="0" smtClean="0">
                <a:solidFill>
                  <a:srgbClr val="FFC000"/>
                </a:solidFill>
                <a:cs typeface="+mj-cs"/>
              </a:rPr>
              <a:t>مدخل</a:t>
            </a:r>
            <a:r>
              <a:rPr lang="ar-MA" sz="3600" b="1" dirty="0" smtClean="0">
                <a:cs typeface="+mj-cs"/>
              </a:rPr>
              <a:t>: الداعي </a:t>
            </a:r>
            <a:r>
              <a:rPr lang="ar-MA" sz="3600" b="1" dirty="0" smtClean="0"/>
              <a:t>والسياق </a:t>
            </a:r>
            <a:r>
              <a:rPr lang="ar-MA" sz="3600" b="1" dirty="0" smtClean="0">
                <a:cs typeface="+mj-cs"/>
              </a:rPr>
              <a:t>للاجتهاد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cs typeface="+mj-cs"/>
              </a:rPr>
              <a:t> المحور الأول</a:t>
            </a:r>
            <a:r>
              <a:rPr lang="ar-MA" sz="3600" b="1" dirty="0" smtClean="0">
                <a:cs typeface="+mj-cs"/>
              </a:rPr>
              <a:t>: الاجتهاد: تعريفه وأركانه وأحكامه</a:t>
            </a:r>
          </a:p>
          <a:p>
            <a:pPr eaLnBrk="1" hangingPunct="1">
              <a:defRPr/>
            </a:pPr>
            <a:r>
              <a:rPr lang="ar-MA" sz="3600" b="1" dirty="0" smtClean="0">
                <a:cs typeface="+mj-cs"/>
              </a:rPr>
              <a:t> </a:t>
            </a:r>
            <a:r>
              <a:rPr lang="ar-MA" sz="3600" b="1" dirty="0" smtClean="0">
                <a:solidFill>
                  <a:srgbClr val="FFC000"/>
                </a:solidFill>
                <a:cs typeface="+mj-cs"/>
              </a:rPr>
              <a:t>المحور الثاني</a:t>
            </a:r>
            <a:r>
              <a:rPr lang="ar-MA" sz="3600" b="1" dirty="0" smtClean="0">
                <a:cs typeface="+mj-cs"/>
              </a:rPr>
              <a:t>: تاريخ الاجتهاد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cs typeface="+mj-cs"/>
              </a:rPr>
              <a:t> المحور الثالث</a:t>
            </a:r>
            <a:r>
              <a:rPr lang="ar-MA" sz="3600" b="1" dirty="0" smtClean="0">
                <a:cs typeface="+mj-cs"/>
              </a:rPr>
              <a:t>: أقسام الاجتهاد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cs typeface="+mj-cs"/>
              </a:rPr>
              <a:t> المحور الرابع</a:t>
            </a:r>
            <a:r>
              <a:rPr lang="ar-MA" sz="3600" b="1" dirty="0" smtClean="0">
                <a:cs typeface="+mj-cs"/>
              </a:rPr>
              <a:t>: عوائق الاجتهاد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cs typeface="+mj-cs"/>
              </a:rPr>
              <a:t> المحور الخامس</a:t>
            </a:r>
            <a:r>
              <a:rPr lang="ar-MA" sz="3600" b="1" dirty="0" smtClean="0">
                <a:cs typeface="+mj-cs"/>
              </a:rPr>
              <a:t>: الاجتهاد في السياق المعاصر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cs typeface="+mj-cs"/>
              </a:rPr>
              <a:t> المحور  السادس</a:t>
            </a:r>
            <a:r>
              <a:rPr lang="ar-MA" sz="3600" b="1" dirty="0" smtClean="0">
                <a:cs typeface="+mj-cs"/>
              </a:rPr>
              <a:t>: الاجتهاد تطبيقيا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أقسام الاجتهاد</a:t>
            </a:r>
          </a:p>
          <a:p>
            <a:pPr eaLnBrk="1" hangingPunct="1">
              <a:defRPr/>
            </a:pPr>
            <a:endParaRPr lang="ar-MA" sz="3600" b="1" dirty="0" smtClean="0">
              <a:solidFill>
                <a:srgbClr val="FFC000"/>
              </a:solidFill>
              <a:effectLst/>
            </a:endParaRP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التقسيم باعتبار الاستمرار والانقطاع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المنقطع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المتصل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التقسيم باعتبار مراحل المناط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في تخريج المناط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في تنقيح المناط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في تحقيق المناط</a:t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4400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ar-MA" sz="3600" b="1" dirty="0" smtClean="0">
                <a:solidFill>
                  <a:srgbClr val="FFC000"/>
                </a:solidFill>
                <a:effectLst/>
              </a:rPr>
              <a:t>التقسيم باعتبار الأصول المعتمدة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البياني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القياسي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الاستصلاحي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التقسيم باعتبار العلاقة بالنص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في النصوص وتعليلها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في تطبيق النصوص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الاجتهاد فيما لا نص فيه</a:t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ويمكن تقسيمه </a:t>
            </a:r>
            <a:r>
              <a:rPr lang="ar-MA" sz="3600" b="1" dirty="0" err="1" smtClean="0">
                <a:effectLst/>
              </a:rPr>
              <a:t>إلى:</a:t>
            </a: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 اجتهاد بياني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اجتهاد تنزيلي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FF00"/>
                </a:solidFill>
                <a:effectLst/>
              </a:rPr>
              <a:t>عوائق الاجتهاد المعاصر</a:t>
            </a:r>
          </a:p>
          <a:p>
            <a:pPr algn="ctr"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عائق </a:t>
            </a:r>
            <a:r>
              <a:rPr lang="ar-MA" sz="3600" b="1" dirty="0" smtClean="0">
                <a:effectLst/>
              </a:rPr>
              <a:t>التقليد والجمود</a:t>
            </a:r>
          </a:p>
          <a:p>
            <a:pPr algn="ctr"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عائق</a:t>
            </a:r>
            <a:r>
              <a:rPr lang="ar-MA" sz="3600" b="1" dirty="0" smtClean="0">
                <a:effectLst/>
              </a:rPr>
              <a:t> التسيب والجحود</a:t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ctr"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نحو بناء منهجي متكامل للاجتهاد المعاصر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FF00"/>
                </a:solidFill>
                <a:effectLst/>
              </a:rPr>
              <a:t>مدخل منهجي للاجتهاد التأصيلي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ثنائية الكلي والجزئي في فهم النص الشرعي</a:t>
            </a:r>
          </a:p>
          <a:p>
            <a:pPr algn="ctr" eaLnBrk="1" hangingPunct="1">
              <a:defRPr/>
            </a:pPr>
            <a:r>
              <a:rPr lang="ar-MA" sz="3600" b="1" dirty="0" smtClean="0">
                <a:effectLst/>
              </a:rPr>
              <a:t>ثنائية الأصلي </a:t>
            </a:r>
            <a:r>
              <a:rPr lang="ar-MA" sz="3600" b="1" dirty="0" err="1" smtClean="0">
                <a:effectLst/>
              </a:rPr>
              <a:t>والتبعي</a:t>
            </a:r>
            <a:r>
              <a:rPr lang="ar-MA" sz="3600" b="1" dirty="0" smtClean="0">
                <a:effectLst/>
              </a:rPr>
              <a:t> في فهم مدلول النص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 </a:t>
            </a:r>
            <a:r>
              <a:rPr lang="ar-MA" sz="3600" b="1" dirty="0" smtClean="0">
                <a:solidFill>
                  <a:srgbClr val="FFFF00"/>
                </a:solidFill>
                <a:effectLst/>
              </a:rPr>
              <a:t>مدخل منهجي للاجتهاد التنزيلي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معرفة مراتب المناط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المناط العام في الأنواع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المناط الخاص في الأنواع</a:t>
            </a:r>
          </a:p>
          <a:p>
            <a:pPr eaLnBrk="1" hangingPunct="1">
              <a:defRPr/>
            </a:pPr>
            <a:r>
              <a:rPr lang="ar-MA" sz="3600" b="1" dirty="0" smtClean="0">
                <a:effectLst/>
              </a:rPr>
              <a:t>المناط الأخص</a:t>
            </a:r>
          </a:p>
          <a:p>
            <a:pPr eaLnBrk="1" hangingPunct="1">
              <a:defRPr/>
            </a:pPr>
            <a:r>
              <a:rPr lang="ar-MA" sz="3600" b="1" dirty="0" smtClean="0">
                <a:solidFill>
                  <a:srgbClr val="FFC000"/>
                </a:solidFill>
                <a:effectLst/>
              </a:rPr>
              <a:t>قواعد تحقيق المناط</a:t>
            </a:r>
            <a:r>
              <a:rPr lang="ar-MA" sz="3600" b="1" dirty="0" smtClean="0">
                <a:effectLst/>
              </a:rPr>
              <a:t/>
            </a:r>
            <a:br>
              <a:rPr lang="ar-MA" sz="3600" b="1" dirty="0" smtClean="0">
                <a:effectLst/>
              </a:rPr>
            </a:br>
            <a:endParaRPr lang="ar-MA" sz="3600" b="1" dirty="0" smtClean="0">
              <a:effectLst/>
            </a:endParaRPr>
          </a:p>
          <a:p>
            <a:pPr algn="ctr" eaLnBrk="1" hangingPunct="1">
              <a:defRPr/>
            </a:pPr>
            <a:endParaRPr lang="fr-FR" sz="2800" dirty="0">
              <a:effectLst/>
            </a:endParaRPr>
          </a:p>
          <a:p>
            <a:pPr algn="ctr" eaLnBrk="1" hangingPunct="1">
              <a:defRPr/>
            </a:pPr>
            <a:endParaRPr lang="ar-M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>
              <a:defRPr/>
            </a:pPr>
            <a:r>
              <a:rPr lang="ar-MA" sz="3600" b="1" dirty="0" smtClean="0"/>
              <a:t> مراعاة العرف</a:t>
            </a:r>
          </a:p>
          <a:p>
            <a:pPr>
              <a:defRPr/>
            </a:pPr>
            <a:r>
              <a:rPr lang="ar-MA" sz="3600" b="1" dirty="0" smtClean="0"/>
              <a:t> التمييز بين الوسيلة والمقصد</a:t>
            </a:r>
          </a:p>
          <a:p>
            <a:pPr>
              <a:defRPr/>
            </a:pPr>
            <a:r>
              <a:rPr lang="ar-MA" sz="3600" b="1" dirty="0" smtClean="0"/>
              <a:t> الموازنة بين المصالح والمفاسد</a:t>
            </a:r>
          </a:p>
          <a:p>
            <a:pPr>
              <a:defRPr/>
            </a:pPr>
            <a:r>
              <a:rPr lang="ar-MA" sz="3600" b="1" dirty="0" smtClean="0"/>
              <a:t> مراعاة الوسع الإنساني</a:t>
            </a:r>
          </a:p>
          <a:p>
            <a:pPr>
              <a:defRPr/>
            </a:pPr>
            <a:r>
              <a:rPr lang="ar-MA" sz="3600" b="1" dirty="0" smtClean="0"/>
              <a:t> مراعاة المآل</a:t>
            </a:r>
            <a:endParaRPr lang="fr-FR" sz="3600" dirty="0" smtClean="0"/>
          </a:p>
          <a:p>
            <a:pPr>
              <a:buFont typeface="Wingdings" pitchFamily="2" charset="2"/>
              <a:buNone/>
              <a:defRPr/>
            </a:pP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 algn="ctr">
              <a:defRPr/>
            </a:pPr>
            <a:r>
              <a:rPr lang="ar-MA" sz="3600" b="1" dirty="0" smtClean="0"/>
              <a:t> مداخل </a:t>
            </a:r>
            <a:r>
              <a:rPr lang="ar-MA" sz="4000" b="1" dirty="0" smtClean="0">
                <a:solidFill>
                  <a:srgbClr val="FFFF00"/>
                </a:solidFill>
              </a:rPr>
              <a:t>البناء المعرفي للاجتهاد المعاصر</a:t>
            </a:r>
            <a:endParaRPr lang="fr-FR" sz="4000" b="1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 </a:t>
            </a:r>
            <a:r>
              <a:rPr lang="ar-MA" sz="4000" b="1" dirty="0" smtClean="0"/>
              <a:t>داعي القول بالشروط في الاجتهاد</a:t>
            </a:r>
          </a:p>
          <a:p>
            <a:pPr>
              <a:defRPr/>
            </a:pPr>
            <a:r>
              <a:rPr lang="ar-MA" sz="4000" b="1" dirty="0" smtClean="0"/>
              <a:t>مباني القول الأصولي في الشروط</a:t>
            </a:r>
          </a:p>
          <a:p>
            <a:pPr algn="ctr">
              <a:defRPr/>
            </a:pPr>
            <a:r>
              <a:rPr lang="ar-MA" sz="4000" b="1" dirty="0" smtClean="0"/>
              <a:t> مدار الشروط على ثلاثة أسس</a:t>
            </a:r>
          </a:p>
          <a:p>
            <a:pPr>
              <a:defRPr/>
            </a:pPr>
            <a:r>
              <a:rPr lang="ar-SA" sz="4000" b="1" dirty="0" err="1" smtClean="0">
                <a:solidFill>
                  <a:srgbClr val="FFC000"/>
                </a:solidFill>
              </a:rPr>
              <a:t>أولا:</a:t>
            </a:r>
            <a:r>
              <a:rPr lang="ar-SA" sz="4000" b="1" dirty="0" smtClean="0">
                <a:solidFill>
                  <a:srgbClr val="FFC000"/>
                </a:solidFill>
              </a:rPr>
              <a:t> </a:t>
            </a:r>
            <a:r>
              <a:rPr lang="ar-MA" sz="4000" b="1" dirty="0" smtClean="0">
                <a:solidFill>
                  <a:srgbClr val="FFC000"/>
                </a:solidFill>
              </a:rPr>
              <a:t>المدخل</a:t>
            </a:r>
            <a:r>
              <a:rPr lang="ar-SA" sz="4000" b="1" dirty="0" smtClean="0">
                <a:solidFill>
                  <a:srgbClr val="FFC000"/>
                </a:solidFill>
              </a:rPr>
              <a:t> التربوي لمعارف المجتهد</a:t>
            </a:r>
            <a:r>
              <a:rPr lang="ar-SA" sz="4000" b="1" dirty="0" smtClean="0"/>
              <a:t>:</a:t>
            </a:r>
            <a:endParaRPr lang="ar-MA" sz="4000" b="1" dirty="0" smtClean="0"/>
          </a:p>
          <a:p>
            <a:pPr>
              <a:defRPr/>
            </a:pPr>
            <a:r>
              <a:rPr lang="ar-MA" sz="4000" b="1" dirty="0" smtClean="0"/>
              <a:t> موجبه</a:t>
            </a:r>
          </a:p>
          <a:p>
            <a:pPr>
              <a:defRPr/>
            </a:pPr>
            <a:r>
              <a:rPr lang="ar-MA" sz="4000" b="1" dirty="0" smtClean="0"/>
              <a:t> مضامينه</a:t>
            </a:r>
          </a:p>
          <a:p>
            <a:pPr algn="ctr">
              <a:defRPr/>
            </a:pPr>
            <a:r>
              <a:rPr lang="ar-MA" sz="4000" b="1" dirty="0" smtClean="0"/>
              <a:t> 1) </a:t>
            </a:r>
            <a:r>
              <a:rPr lang="ar-MA" sz="4000" b="1" dirty="0" err="1" smtClean="0"/>
              <a:t>تمحيض</a:t>
            </a:r>
            <a:r>
              <a:rPr lang="ar-MA" sz="4000" b="1" dirty="0" smtClean="0"/>
              <a:t> القصد التعبدي</a:t>
            </a:r>
          </a:p>
          <a:p>
            <a:pPr>
              <a:buFont typeface="Wingdings" pitchFamily="2" charset="2"/>
              <a:buNone/>
              <a:defRPr/>
            </a:pP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 algn="ctr">
              <a:defRPr/>
            </a:pPr>
            <a:r>
              <a:rPr lang="ar-MA" sz="3600" b="1" dirty="0" smtClean="0"/>
              <a:t>2) الافتقار إلى الله تعالى</a:t>
            </a:r>
          </a:p>
          <a:p>
            <a:pPr algn="ctr">
              <a:defRPr/>
            </a:pPr>
            <a:r>
              <a:rPr lang="ar-MA" sz="3600" b="1" dirty="0" smtClean="0"/>
              <a:t>3) الجمع بين العلم والعمل</a:t>
            </a:r>
          </a:p>
          <a:p>
            <a:pPr>
              <a:defRPr/>
            </a:pPr>
            <a:r>
              <a:rPr lang="ar-MA" sz="3600" b="1" dirty="0" smtClean="0">
                <a:solidFill>
                  <a:srgbClr val="FFC000"/>
                </a:solidFill>
              </a:rPr>
              <a:t>ثانيا: المدخل المعرفي للمجتهد المعاصر</a:t>
            </a:r>
          </a:p>
          <a:p>
            <a:pPr>
              <a:defRPr/>
            </a:pPr>
            <a:r>
              <a:rPr lang="ar-MA" sz="3600" b="1" dirty="0" smtClean="0"/>
              <a:t>علوم النص المرجعي</a:t>
            </a:r>
          </a:p>
          <a:p>
            <a:pPr algn="ctr">
              <a:defRPr/>
            </a:pPr>
            <a:r>
              <a:rPr lang="ar-MA" sz="3600" b="1" dirty="0" smtClean="0"/>
              <a:t>فقه الكتاب والسنة</a:t>
            </a:r>
          </a:p>
          <a:p>
            <a:pPr algn="ctr">
              <a:defRPr/>
            </a:pPr>
            <a:r>
              <a:rPr lang="ar-MA" sz="3600" b="1" dirty="0" smtClean="0">
                <a:solidFill>
                  <a:srgbClr val="FFC000"/>
                </a:solidFill>
              </a:rPr>
              <a:t> </a:t>
            </a:r>
            <a:r>
              <a:rPr lang="ar-MA" sz="3600" b="1" dirty="0" smtClean="0"/>
              <a:t>عربية التنزيل</a:t>
            </a:r>
          </a:p>
          <a:p>
            <a:pPr algn="ctr">
              <a:defRPr/>
            </a:pPr>
            <a:r>
              <a:rPr lang="ar-SA" sz="3600" b="1" dirty="0" smtClean="0"/>
              <a:t>علم أصول الفقه</a:t>
            </a:r>
            <a:endParaRPr lang="ar-MA" sz="3600" dirty="0" smtClean="0"/>
          </a:p>
          <a:p>
            <a:pPr>
              <a:defRPr/>
            </a:pPr>
            <a:r>
              <a:rPr lang="ar-SA" sz="3600" dirty="0" smtClean="0"/>
              <a:t>وعلم الأصول أصل الباب حتى لا يقدم مؤخرا ولا يؤخر مقدما ويستبين مراتب الأدلة والحجج"، </a:t>
            </a:r>
            <a:r>
              <a:rPr lang="ar-SA" sz="3600" dirty="0" err="1" smtClean="0"/>
              <a:t>الجويني</a:t>
            </a:r>
            <a:endParaRPr lang="fr-FR" sz="3600" dirty="0" smtClean="0"/>
          </a:p>
          <a:p>
            <a:pPr>
              <a:defRPr/>
            </a:pPr>
            <a:endParaRPr lang="fr-FR" sz="3600" dirty="0" smtClean="0"/>
          </a:p>
          <a:p>
            <a:pPr>
              <a:buFont typeface="Wingdings" pitchFamily="2" charset="2"/>
              <a:buNone/>
              <a:defRPr/>
            </a:pP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 algn="ctr">
              <a:defRPr/>
            </a:pPr>
            <a:r>
              <a:rPr lang="ar-SA" sz="3600" b="1" dirty="0" smtClean="0"/>
              <a:t>علم الفقه</a:t>
            </a:r>
            <a:endParaRPr lang="ar-MA" sz="3600" b="1" dirty="0" smtClean="0"/>
          </a:p>
          <a:p>
            <a:pPr>
              <a:defRPr/>
            </a:pPr>
            <a:r>
              <a:rPr lang="ar-MA" sz="3600" b="1" dirty="0" smtClean="0"/>
              <a:t>قال مالك</a:t>
            </a:r>
          </a:p>
          <a:p>
            <a:pPr>
              <a:defRPr/>
            </a:pPr>
            <a:r>
              <a:rPr lang="ar-SA" sz="3600" dirty="0" smtClean="0"/>
              <a:t>" لا يكون الرجل عالما مفتيا حتى يحكم الفرائض و النكاح و الطلاق و الأيمان”</a:t>
            </a:r>
            <a:endParaRPr lang="ar-MA" sz="3600" dirty="0" smtClean="0"/>
          </a:p>
          <a:p>
            <a:pPr>
              <a:defRPr/>
            </a:pPr>
            <a:r>
              <a:rPr lang="ar-MA" sz="3600" b="1" dirty="0" smtClean="0"/>
              <a:t>قال قتادة </a:t>
            </a:r>
          </a:p>
          <a:p>
            <a:pPr>
              <a:buFont typeface="Wingdings" pitchFamily="2" charset="2"/>
              <a:buNone/>
              <a:defRPr/>
            </a:pPr>
            <a:r>
              <a:rPr lang="ar-MA" sz="3600" b="1" dirty="0" smtClean="0"/>
              <a:t>            </a:t>
            </a:r>
            <a:r>
              <a:rPr lang="ar-SA" sz="3600" dirty="0" smtClean="0"/>
              <a:t>" من لم يعرف الاختلاف لم يشم أنفه الفقه”</a:t>
            </a:r>
            <a:endParaRPr lang="ar-MA" sz="3600" dirty="0" smtClean="0"/>
          </a:p>
          <a:p>
            <a:pPr>
              <a:defRPr/>
            </a:pPr>
            <a:r>
              <a:rPr lang="ar-SA" sz="3600" b="1" dirty="0" smtClean="0"/>
              <a:t>علم مقاصد الشريعة</a:t>
            </a:r>
            <a:endParaRPr lang="ar-MA" sz="3600" b="1" dirty="0" smtClean="0"/>
          </a:p>
          <a:p>
            <a:pPr>
              <a:defRPr/>
            </a:pPr>
            <a:r>
              <a:rPr lang="ar-MA" sz="3600" dirty="0" smtClean="0"/>
              <a:t>ابن تيمية</a:t>
            </a:r>
          </a:p>
          <a:p>
            <a:pPr>
              <a:defRPr/>
            </a:pPr>
            <a:r>
              <a:rPr lang="ar-SA" sz="3600" dirty="0" smtClean="0"/>
              <a:t>الفقه في الدين هو معرفة حكمة الشريعة ومقاصدها ومحاسنها"</a:t>
            </a:r>
            <a:endParaRPr lang="ar-MA" sz="3600" dirty="0" smtClean="0"/>
          </a:p>
          <a:p>
            <a:pPr>
              <a:buFont typeface="Wingdings" pitchFamily="2" charset="2"/>
              <a:buNone/>
              <a:defRPr/>
            </a:pPr>
            <a:endParaRPr lang="fr-FR" sz="3600" dirty="0" smtClean="0"/>
          </a:p>
          <a:p>
            <a:pPr>
              <a:buFont typeface="Wingdings" pitchFamily="2" charset="2"/>
              <a:buNone/>
              <a:defRPr/>
            </a:pP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 algn="ctr">
              <a:defRPr/>
            </a:pPr>
            <a:r>
              <a:rPr lang="ar-SA" sz="3600" b="1" dirty="0" smtClean="0"/>
              <a:t>علوم المناط</a:t>
            </a:r>
            <a:endParaRPr lang="ar-MA" sz="3600" b="1" dirty="0" smtClean="0"/>
          </a:p>
          <a:p>
            <a:pPr>
              <a:defRPr/>
            </a:pPr>
            <a:r>
              <a:rPr lang="ar-MA" sz="3600" b="1" dirty="0" smtClean="0"/>
              <a:t>قال ابن القيم</a:t>
            </a:r>
          </a:p>
          <a:p>
            <a:pPr>
              <a:defRPr/>
            </a:pPr>
            <a:r>
              <a:rPr lang="ar-SA" sz="3600" dirty="0" smtClean="0"/>
              <a:t>"ولا يتمكن   المفتي  ولا الحاكم من الفتوى والحكم بالحق إلا بنوعين من الفهم أحدهما فهم الواقع والفقه فيه واستنباط علم حقيقة ما وقع بالقرائن و الأمارات والعلامات حتى يحيط </a:t>
            </a:r>
            <a:r>
              <a:rPr lang="ar-SA" sz="3600" dirty="0" err="1" smtClean="0"/>
              <a:t>به</a:t>
            </a:r>
            <a:r>
              <a:rPr lang="ar-SA" sz="3600" dirty="0" smtClean="0"/>
              <a:t> علما والنوع الثاني فهم الواجب في الواقع”</a:t>
            </a:r>
            <a:endParaRPr lang="ar-MA" sz="3600" dirty="0" smtClean="0"/>
          </a:p>
          <a:p>
            <a:pPr>
              <a:defRPr/>
            </a:pPr>
            <a:r>
              <a:rPr lang="ar-MA" sz="3600" b="1" dirty="0" smtClean="0"/>
              <a:t>العلوم الإنسانية</a:t>
            </a:r>
          </a:p>
          <a:p>
            <a:pPr algn="ctr">
              <a:defRPr/>
            </a:pPr>
            <a:r>
              <a:rPr lang="ar-MA" sz="3600" b="1" dirty="0" smtClean="0"/>
              <a:t>علم الاجتماع</a:t>
            </a:r>
          </a:p>
          <a:p>
            <a:pPr algn="ctr">
              <a:defRPr/>
            </a:pPr>
            <a:r>
              <a:rPr lang="ar-MA" sz="3600" b="1" dirty="0" smtClean="0"/>
              <a:t>علم النفس</a:t>
            </a:r>
          </a:p>
          <a:p>
            <a:pPr algn="ctr">
              <a:defRPr/>
            </a:pPr>
            <a:r>
              <a:rPr lang="ar-MA" sz="3600" b="1" dirty="0" smtClean="0"/>
              <a:t>علم الإحصاء</a:t>
            </a:r>
            <a:endParaRPr lang="fr-FR" sz="3600" dirty="0" smtClean="0"/>
          </a:p>
          <a:p>
            <a:pPr>
              <a:buFont typeface="Wingdings" pitchFamily="2" charset="2"/>
              <a:buNone/>
              <a:defRPr/>
            </a:pP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 algn="ctr">
              <a:defRPr/>
            </a:pPr>
            <a:r>
              <a:rPr lang="ar-MA" sz="4000" b="1" dirty="0" smtClean="0"/>
              <a:t>علم التاريخ</a:t>
            </a:r>
          </a:p>
          <a:p>
            <a:pPr algn="ctr">
              <a:defRPr/>
            </a:pPr>
            <a:r>
              <a:rPr lang="ar-MA" sz="4000" b="1" dirty="0" smtClean="0"/>
              <a:t>العلوم الإنسانية</a:t>
            </a:r>
          </a:p>
          <a:p>
            <a:pPr algn="ctr">
              <a:defRPr/>
            </a:pPr>
            <a:r>
              <a:rPr lang="ar-MA" sz="4000" b="1" dirty="0" smtClean="0"/>
              <a:t>علم الاقتصاد</a:t>
            </a:r>
          </a:p>
          <a:p>
            <a:pPr algn="ctr">
              <a:defRPr/>
            </a:pPr>
            <a:r>
              <a:rPr lang="ar-MA" sz="4000" b="1" dirty="0" smtClean="0"/>
              <a:t>العلوم السياسية والقانونية والإدارية</a:t>
            </a:r>
          </a:p>
          <a:p>
            <a:pPr algn="ctr">
              <a:defRPr/>
            </a:pPr>
            <a:r>
              <a:rPr lang="ar-MA" sz="4000" b="1" dirty="0" smtClean="0"/>
              <a:t>الخبرة العملية</a:t>
            </a:r>
          </a:p>
          <a:p>
            <a:pPr algn="ctr">
              <a:defRPr/>
            </a:pPr>
            <a:r>
              <a:rPr lang="ar-MA" sz="4000" dirty="0" smtClean="0"/>
              <a:t>" أنتم أعلم بأمر </a:t>
            </a:r>
            <a:r>
              <a:rPr lang="ar-MA" sz="4000" dirty="0" err="1" smtClean="0"/>
              <a:t>دنياكم“</a:t>
            </a:r>
            <a:endParaRPr lang="ar-MA" sz="4000" dirty="0" smtClean="0"/>
          </a:p>
          <a:p>
            <a:pPr>
              <a:defRPr/>
            </a:pPr>
            <a:r>
              <a:rPr lang="ar-MA" sz="4000" b="1" dirty="0" smtClean="0"/>
              <a:t>العلوم </a:t>
            </a:r>
            <a:r>
              <a:rPr lang="ar-MA" sz="4000" b="1" dirty="0" err="1" smtClean="0"/>
              <a:t>الكونية:</a:t>
            </a:r>
            <a:endParaRPr lang="ar-MA" sz="4000" b="1" dirty="0" smtClean="0"/>
          </a:p>
          <a:p>
            <a:pPr>
              <a:defRPr/>
            </a:pPr>
            <a:r>
              <a:rPr lang="ar-MA" sz="4000" dirty="0" smtClean="0"/>
              <a:t>لزوم إعادة بناء مؤسسة الاجتهاد والإفتاء وفق ما يقتضيه </a:t>
            </a:r>
            <a:r>
              <a:rPr lang="ar-MA" sz="4000" dirty="0" err="1" smtClean="0"/>
              <a:t>الشرع</a:t>
            </a:r>
            <a:r>
              <a:rPr lang="ar-MA" sz="4000" dirty="0" smtClean="0"/>
              <a:t> والعصر“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6408738"/>
          </a:xfrm>
        </p:spPr>
        <p:txBody>
          <a:bodyPr/>
          <a:lstStyle/>
          <a:p>
            <a:pPr algn="ctr" eaLnBrk="1" hangingPunct="1">
              <a:defRPr/>
            </a:pPr>
            <a:r>
              <a:rPr lang="ar-MA" sz="4000" b="1" dirty="0" smtClean="0">
                <a:solidFill>
                  <a:srgbClr val="C00000"/>
                </a:solidFill>
                <a:latin typeface="Comic Sans MS" pitchFamily="66" charset="0"/>
                <a:cs typeface="Traditional Arabic" pitchFamily="18" charset="-78"/>
              </a:rPr>
              <a:t> </a:t>
            </a:r>
            <a:r>
              <a:rPr lang="ar-MA" sz="4000" b="1" dirty="0" smtClean="0">
                <a:solidFill>
                  <a:srgbClr val="FFFF00"/>
                </a:solidFill>
                <a:cs typeface="+mj-cs"/>
              </a:rPr>
              <a:t>من نفائس القول</a:t>
            </a:r>
          </a:p>
          <a:p>
            <a:pPr eaLnBrk="1" hangingPunct="1">
              <a:defRPr/>
            </a:pPr>
            <a:r>
              <a:rPr lang="ar-SA" sz="4000" b="1" dirty="0" smtClean="0">
                <a:solidFill>
                  <a:srgbClr val="FFFF00"/>
                </a:solidFill>
                <a:cs typeface="+mj-cs"/>
              </a:rPr>
              <a:t>الغزالي</a:t>
            </a:r>
            <a:r>
              <a:rPr lang="ar-MA" sz="4000" b="1" dirty="0" err="1" smtClean="0">
                <a:solidFill>
                  <a:srgbClr val="FFFF00"/>
                </a:solidFill>
                <a:cs typeface="+mj-cs"/>
              </a:rPr>
              <a:t>:</a:t>
            </a:r>
            <a:r>
              <a:rPr lang="ar-SA" sz="4000" b="1" dirty="0" smtClean="0">
                <a:cs typeface="+mj-cs"/>
              </a:rPr>
              <a:t>"كل علم لا يستولي الطالب في ابتداء نظره على مجامعه ولا مبانيه فلا مطمع له في الظفر بأسراره </a:t>
            </a:r>
            <a:r>
              <a:rPr lang="ar-SA" sz="4000" b="1" dirty="0" err="1" smtClean="0">
                <a:cs typeface="+mj-cs"/>
              </a:rPr>
              <a:t>ومباغيه”</a:t>
            </a:r>
            <a:endParaRPr lang="ar-MA" sz="4000" b="1" dirty="0" smtClean="0">
              <a:cs typeface="+mj-cs"/>
            </a:endParaRPr>
          </a:p>
          <a:p>
            <a:pPr eaLnBrk="1" hangingPunct="1">
              <a:defRPr/>
            </a:pPr>
            <a:r>
              <a:rPr lang="ar-SA" sz="4000" b="1" dirty="0" err="1" smtClean="0">
                <a:solidFill>
                  <a:srgbClr val="FFFF00"/>
                </a:solidFill>
                <a:cs typeface="+mj-cs"/>
              </a:rPr>
              <a:t>القرافي</a:t>
            </a:r>
            <a:r>
              <a:rPr lang="ar-MA" sz="4000" b="1" dirty="0" smtClean="0">
                <a:solidFill>
                  <a:srgbClr val="FFFF00"/>
                </a:solidFill>
                <a:cs typeface="+mj-cs"/>
              </a:rPr>
              <a:t>:</a:t>
            </a:r>
            <a:r>
              <a:rPr lang="ar-SA" sz="4000" b="1" dirty="0" smtClean="0">
                <a:cs typeface="+mj-cs"/>
              </a:rPr>
              <a:t>"شأن كل عظيم لا يحصل بالطرق السهلة</a:t>
            </a:r>
            <a:r>
              <a:rPr lang="ar-MA" sz="4000" b="1" dirty="0" err="1" smtClean="0">
                <a:cs typeface="+mj-cs"/>
              </a:rPr>
              <a:t>“</a:t>
            </a:r>
            <a:endParaRPr lang="ar-MA" sz="4000" b="1" dirty="0" smtClean="0">
              <a:cs typeface="+mj-cs"/>
            </a:endParaRPr>
          </a:p>
          <a:p>
            <a:pPr algn="ctr" eaLnBrk="1" hangingPunct="1">
              <a:defRPr/>
            </a:pPr>
            <a:r>
              <a:rPr lang="ar-SA" sz="4000" b="1" dirty="0" smtClean="0">
                <a:solidFill>
                  <a:srgbClr val="FFFF00"/>
                </a:solidFill>
                <a:cs typeface="+mj-cs"/>
              </a:rPr>
              <a:t>الشاطبي</a:t>
            </a:r>
            <a:r>
              <a:rPr lang="ar-MA" sz="4000" b="1" dirty="0" err="1" smtClean="0">
                <a:solidFill>
                  <a:srgbClr val="FFFF00"/>
                </a:solidFill>
                <a:cs typeface="+mj-cs"/>
              </a:rPr>
              <a:t>:</a:t>
            </a:r>
            <a:r>
              <a:rPr lang="ar-SA" sz="4000" b="1" dirty="0" smtClean="0">
                <a:cs typeface="+mj-cs"/>
              </a:rPr>
              <a:t>"خذ من العلم لبه، ولا تستكثر من ملحه، وإياك </a:t>
            </a:r>
            <a:r>
              <a:rPr lang="ar-SA" sz="4000" b="1" dirty="0" err="1" smtClean="0">
                <a:cs typeface="+mj-cs"/>
              </a:rPr>
              <a:t>وأغاليطه"</a:t>
            </a:r>
            <a:endParaRPr lang="ar-SA" sz="4000" b="1" dirty="0" smtClean="0">
              <a:solidFill>
                <a:srgbClr val="C00000"/>
              </a:solidFill>
              <a:cs typeface="+mj-cs"/>
            </a:endParaRPr>
          </a:p>
          <a:p>
            <a:pPr eaLnBrk="1" hangingPunct="1">
              <a:defRPr/>
            </a:pPr>
            <a:r>
              <a:rPr lang="ar-SA" sz="4000" b="1" dirty="0" err="1" smtClean="0">
                <a:solidFill>
                  <a:srgbClr val="FFFF00"/>
                </a:solidFill>
                <a:cs typeface="+mj-cs"/>
              </a:rPr>
              <a:t>الطوفي</a:t>
            </a:r>
            <a:r>
              <a:rPr lang="ar-MA" sz="4000" b="1" dirty="0" err="1" smtClean="0">
                <a:solidFill>
                  <a:srgbClr val="FFFF00"/>
                </a:solidFill>
                <a:cs typeface="+mj-cs"/>
              </a:rPr>
              <a:t>:</a:t>
            </a:r>
            <a:r>
              <a:rPr lang="ar-MA" sz="40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ar-SA" sz="4000" b="1" dirty="0" smtClean="0">
                <a:cs typeface="+mj-cs"/>
              </a:rPr>
              <a:t>(وبالجملة: حديثُ الفقهاء، وفقه المحدثين </a:t>
            </a:r>
            <a:r>
              <a:rPr lang="ar-SA" sz="4000" b="1" u="sng" dirty="0" smtClean="0">
                <a:cs typeface="+mj-cs"/>
              </a:rPr>
              <a:t>مِنْ حيث هم كذلك</a:t>
            </a:r>
            <a:r>
              <a:rPr lang="ar-SA" sz="4000" b="1" dirty="0" smtClean="0">
                <a:cs typeface="+mj-cs"/>
              </a:rPr>
              <a:t> لا يعوّل </a:t>
            </a:r>
            <a:r>
              <a:rPr lang="ar-SA" sz="4000" b="1" dirty="0" err="1" smtClean="0">
                <a:cs typeface="+mj-cs"/>
              </a:rPr>
              <a:t>عليه</a:t>
            </a:r>
            <a:r>
              <a:rPr lang="ar-SA" sz="4000" b="1" dirty="0" err="1" smtClean="0">
                <a:cs typeface="Traditional Arabic" pitchFamily="18" charset="-78"/>
              </a:rPr>
              <a:t>.)</a:t>
            </a:r>
            <a:endParaRPr lang="ar-SA" sz="4000" b="1" dirty="0" smtClean="0">
              <a:solidFill>
                <a:srgbClr val="008000"/>
              </a:solidFill>
              <a:latin typeface="Lotus Linotype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>
              <a:defRPr/>
            </a:pPr>
            <a:r>
              <a:rPr lang="ar-MA" sz="4000" b="1" dirty="0" smtClean="0">
                <a:solidFill>
                  <a:srgbClr val="FFC000"/>
                </a:solidFill>
              </a:rPr>
              <a:t>ثالثا: الأساس الإجرائي للاجتهاد</a:t>
            </a:r>
          </a:p>
          <a:p>
            <a:pPr algn="ctr">
              <a:defRPr/>
            </a:pPr>
            <a:r>
              <a:rPr lang="ar-MA" sz="4000" b="1" dirty="0" smtClean="0"/>
              <a:t>شرط الحرية في الاجتهاد</a:t>
            </a:r>
          </a:p>
          <a:p>
            <a:pPr algn="ctr">
              <a:defRPr/>
            </a:pPr>
            <a:r>
              <a:rPr lang="ar-MA" sz="4000" b="1" dirty="0" smtClean="0"/>
              <a:t>شرط الاستقلال في الاجتهاد</a:t>
            </a:r>
            <a:endParaRPr lang="fr-FR" sz="4000" b="1" dirty="0" smtClean="0"/>
          </a:p>
          <a:p>
            <a:pPr algn="ctr">
              <a:defRPr/>
            </a:pP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455613" y="1920875"/>
            <a:ext cx="8226425" cy="2947988"/>
          </a:xfrm>
        </p:spPr>
        <p:txBody>
          <a:bodyPr/>
          <a:lstStyle/>
          <a:p>
            <a:pPr>
              <a:defRPr/>
            </a:pPr>
            <a:r>
              <a:rPr lang="ar-MA" b="1" dirty="0" smtClean="0"/>
              <a:t>والحمد لله رب العالمين</a:t>
            </a:r>
            <a:br>
              <a:rPr lang="ar-MA" b="1" dirty="0" smtClean="0"/>
            </a:br>
            <a:r>
              <a:rPr lang="ar-MA" b="1" dirty="0" smtClean="0"/>
              <a:t/>
            </a:r>
            <a:br>
              <a:rPr lang="ar-MA" b="1" dirty="0" smtClean="0"/>
            </a:br>
            <a:endParaRPr lang="fr-FR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ctrTitle" idx="4294967295"/>
          </p:nvPr>
        </p:nvSpPr>
        <p:spPr>
          <a:xfrm>
            <a:off x="685800" y="333375"/>
            <a:ext cx="7772400" cy="1150938"/>
          </a:xfrm>
        </p:spPr>
        <p:txBody>
          <a:bodyPr anchorCtr="0"/>
          <a:lstStyle/>
          <a:p>
            <a:pPr eaLnBrk="1" hangingPunct="1">
              <a:defRPr/>
            </a:pPr>
            <a:r>
              <a:rPr lang="ar-MA" sz="4800" b="1" dirty="0" smtClean="0">
                <a:solidFill>
                  <a:srgbClr val="FFFF00"/>
                </a:solidFill>
                <a:cs typeface="Times New Roman" pitchFamily="18" charset="0"/>
              </a:rPr>
              <a:t>منهج النظر المقاصدي</a:t>
            </a:r>
            <a:endParaRPr lang="fr-FR" sz="4800" b="1" dirty="0" smtClean="0">
              <a:solidFill>
                <a:srgbClr val="FFFF00"/>
              </a:solidFill>
            </a:endParaRPr>
          </a:p>
        </p:txBody>
      </p:sp>
      <p:sp>
        <p:nvSpPr>
          <p:cNvPr id="16387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1341438"/>
            <a:ext cx="8785225" cy="5183187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ar-MA" sz="3600" b="1" dirty="0" smtClean="0"/>
              <a:t> </a:t>
            </a:r>
            <a:r>
              <a:rPr lang="ar-MA" sz="3600" b="1" dirty="0" smtClean="0">
                <a:solidFill>
                  <a:srgbClr val="FF0000"/>
                </a:solidFill>
              </a:rPr>
              <a:t>1)</a:t>
            </a:r>
            <a:r>
              <a:rPr lang="ar-MA" sz="3600" b="1" dirty="0" smtClean="0"/>
              <a:t> الجمع بين الاقتضاء </a:t>
            </a:r>
            <a:r>
              <a:rPr lang="ar-MA" sz="3600" b="1" dirty="0" err="1" smtClean="0"/>
              <a:t>ين:</a:t>
            </a:r>
            <a:endParaRPr lang="ar-MA" sz="3600" b="1" dirty="0" smtClean="0"/>
          </a:p>
          <a:p>
            <a:pPr marL="0" indent="0" eaLnBrk="1" hangingPunct="1">
              <a:defRPr/>
            </a:pPr>
            <a:r>
              <a:rPr lang="ar-MA" sz="3600" b="1" dirty="0" smtClean="0"/>
              <a:t> الأصلي لضمان مبدأ خلود الشريعة وعمومها.</a:t>
            </a:r>
          </a:p>
          <a:p>
            <a:pPr marL="0" indent="0" eaLnBrk="1" hangingPunct="1">
              <a:defRPr/>
            </a:pPr>
            <a:r>
              <a:rPr lang="ar-MA" sz="3600" b="1" dirty="0" smtClean="0"/>
              <a:t> </a:t>
            </a:r>
            <a:r>
              <a:rPr lang="ar-MA" sz="3600" b="1" dirty="0" err="1" smtClean="0"/>
              <a:t>التبعي</a:t>
            </a:r>
            <a:r>
              <a:rPr lang="ar-MA" sz="3600" b="1" dirty="0" smtClean="0"/>
              <a:t>: لضمان الاجتهاد المتجدد المستمر.</a:t>
            </a:r>
          </a:p>
          <a:p>
            <a:pPr marL="0" indent="0" algn="ctr" eaLnBrk="1" hangingPunct="1">
              <a:defRPr/>
            </a:pPr>
            <a:r>
              <a:rPr lang="ar-MA" sz="3600" b="1" dirty="0" smtClean="0"/>
              <a:t> قصة ابن عباس</a:t>
            </a:r>
          </a:p>
          <a:p>
            <a:pPr marL="0" indent="0" eaLnBrk="1" hangingPunct="1">
              <a:defRPr/>
            </a:pPr>
            <a:r>
              <a:rPr lang="ar-MA" sz="3600" b="1" dirty="0" smtClean="0"/>
              <a:t> </a:t>
            </a:r>
            <a:r>
              <a:rPr lang="ar-MA" sz="3600" b="1" dirty="0" smtClean="0">
                <a:solidFill>
                  <a:srgbClr val="FF0000"/>
                </a:solidFill>
              </a:rPr>
              <a:t>2) </a:t>
            </a:r>
            <a:r>
              <a:rPr lang="ar-MA" sz="3600" b="1" dirty="0" smtClean="0"/>
              <a:t>الجمع بين الكلي والجزئي يحقق المقصد الشرعي في الاستنباط وفي التنزيل.</a:t>
            </a:r>
          </a:p>
          <a:p>
            <a:pPr marL="0" indent="0" algn="ctr" eaLnBrk="1" hangingPunct="1">
              <a:defRPr/>
            </a:pPr>
            <a:r>
              <a:rPr lang="ar-MA" sz="3600" b="1" dirty="0" smtClean="0"/>
              <a:t> قتل الجماعة بالواحد</a:t>
            </a:r>
          </a:p>
          <a:p>
            <a:pPr marL="0" indent="0" algn="ctr" eaLnBrk="1" hangingPunct="1">
              <a:defRPr/>
            </a:pPr>
            <a:r>
              <a:rPr lang="ar-MA" sz="3600" b="1" dirty="0" smtClean="0"/>
              <a:t> المستثنيات من القواعد العامة</a:t>
            </a:r>
          </a:p>
          <a:p>
            <a:pPr marL="0" indent="0" eaLnBrk="1" hangingPunct="1">
              <a:defRPr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ous-titre 2"/>
          <p:cNvSpPr>
            <a:spLocks noGrp="1"/>
          </p:cNvSpPr>
          <p:nvPr>
            <p:ph type="subTitle" idx="4294967295"/>
          </p:nvPr>
        </p:nvSpPr>
        <p:spPr>
          <a:xfrm>
            <a:off x="179388" y="404813"/>
            <a:ext cx="8713787" cy="6264275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ar-MA" dirty="0" smtClean="0"/>
              <a:t> </a:t>
            </a:r>
            <a:r>
              <a:rPr lang="ar-MA" b="1" dirty="0" smtClean="0"/>
              <a:t> </a:t>
            </a:r>
            <a:r>
              <a:rPr lang="ar-MA" sz="3600" b="1" dirty="0" smtClean="0">
                <a:solidFill>
                  <a:srgbClr val="FF0000"/>
                </a:solidFill>
                <a:cs typeface="+mj-cs"/>
              </a:rPr>
              <a:t>3) </a:t>
            </a:r>
            <a:r>
              <a:rPr lang="ar-MA" sz="3600" b="1" dirty="0" smtClean="0">
                <a:cs typeface="+mj-cs"/>
              </a:rPr>
              <a:t>الجمع بين مقتضى مباني النصوص ومطلوب معانيها.</a:t>
            </a:r>
            <a:endParaRPr lang="fr-FR" sz="3600" b="1" dirty="0" smtClean="0">
              <a:cs typeface="+mj-cs"/>
            </a:endParaRPr>
          </a:p>
          <a:p>
            <a:pPr marL="0" indent="0" eaLnBrk="1" hangingPunct="1">
              <a:defRPr/>
            </a:pPr>
            <a:r>
              <a:rPr lang="ar-MA" sz="3600" b="1" dirty="0" smtClean="0">
                <a:cs typeface="+mj-cs"/>
              </a:rPr>
              <a:t> </a:t>
            </a:r>
            <a:r>
              <a:rPr lang="ar-MA" sz="3600" b="1" dirty="0" smtClean="0">
                <a:solidFill>
                  <a:srgbClr val="FF0000"/>
                </a:solidFill>
                <a:cs typeface="+mj-cs"/>
              </a:rPr>
              <a:t>4) </a:t>
            </a:r>
            <a:r>
              <a:rPr lang="ar-MA" sz="3600" b="1" dirty="0" smtClean="0">
                <a:cs typeface="+mj-cs"/>
              </a:rPr>
              <a:t>التمييز بين الوسائل والمقاصد.</a:t>
            </a:r>
          </a:p>
          <a:p>
            <a:pPr marL="0" indent="0" algn="ctr" eaLnBrk="1" hangingPunct="1">
              <a:defRPr/>
            </a:pPr>
            <a:r>
              <a:rPr lang="ar-MA" sz="3600" b="1" dirty="0" smtClean="0">
                <a:cs typeface="+mj-cs"/>
              </a:rPr>
              <a:t> عادم ساتر العورة</a:t>
            </a:r>
          </a:p>
          <a:p>
            <a:pPr marL="0" indent="0" algn="ctr" eaLnBrk="1" hangingPunct="1">
              <a:defRPr/>
            </a:pPr>
            <a:r>
              <a:rPr lang="ar-MA" sz="3600" b="1" dirty="0" smtClean="0">
                <a:cs typeface="+mj-cs"/>
              </a:rPr>
              <a:t> المعاشرة بالمعروف</a:t>
            </a:r>
          </a:p>
          <a:p>
            <a:pPr marL="0" indent="0" algn="ctr" eaLnBrk="1" hangingPunct="1">
              <a:defRPr/>
            </a:pPr>
            <a:r>
              <a:rPr lang="ar-MA" sz="3600" b="1" dirty="0" smtClean="0">
                <a:cs typeface="+mj-cs"/>
              </a:rPr>
              <a:t> الإحسان للولدين</a:t>
            </a:r>
          </a:p>
          <a:p>
            <a:pPr marL="0" indent="0" eaLnBrk="1" hangingPunct="1">
              <a:defRPr/>
            </a:pPr>
            <a:r>
              <a:rPr lang="ar-MA" sz="3600" b="1" dirty="0" smtClean="0">
                <a:cs typeface="+mj-cs"/>
              </a:rPr>
              <a:t> </a:t>
            </a:r>
            <a:r>
              <a:rPr lang="ar-MA" sz="3600" b="1" dirty="0" smtClean="0">
                <a:solidFill>
                  <a:srgbClr val="FF0000"/>
                </a:solidFill>
                <a:cs typeface="+mj-cs"/>
              </a:rPr>
              <a:t>5) </a:t>
            </a:r>
            <a:r>
              <a:rPr lang="ar-MA" sz="3600" b="1" dirty="0" smtClean="0">
                <a:cs typeface="+mj-cs"/>
              </a:rPr>
              <a:t>الموازنة بين المصالح والمفاسد</a:t>
            </a:r>
          </a:p>
          <a:p>
            <a:pPr marL="0" indent="0" algn="ctr" eaLnBrk="1" hangingPunct="1">
              <a:defRPr/>
            </a:pPr>
            <a:r>
              <a:rPr lang="ar-MA" sz="3600" b="1" dirty="0" smtClean="0">
                <a:cs typeface="+mj-cs"/>
              </a:rPr>
              <a:t> صلح الحديبية</a:t>
            </a:r>
          </a:p>
          <a:p>
            <a:pPr marL="0" indent="0" algn="ctr" eaLnBrk="1" hangingPunct="1">
              <a:defRPr/>
            </a:pPr>
            <a:r>
              <a:rPr lang="ar-MA" sz="3600" b="1" dirty="0" smtClean="0">
                <a:cs typeface="+mj-cs"/>
              </a:rPr>
              <a:t> قصة عمر بن عبد العزيز</a:t>
            </a:r>
          </a:p>
          <a:p>
            <a:pPr marL="0" indent="0" algn="ctr" eaLnBrk="1" hangingPunct="1">
              <a:defRPr/>
            </a:pPr>
            <a:r>
              <a:rPr lang="ar-MA" sz="3600" b="1" dirty="0" smtClean="0">
                <a:cs typeface="+mj-cs"/>
              </a:rPr>
              <a:t> قصة ابن تيمية </a:t>
            </a:r>
            <a:r>
              <a:rPr lang="ar-MA" sz="3600" b="1" dirty="0" err="1" smtClean="0">
                <a:cs typeface="+mj-cs"/>
              </a:rPr>
              <a:t>والتتار</a:t>
            </a:r>
            <a:endParaRPr lang="ar-MA" sz="3600" b="1" dirty="0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sz="quarter" idx="1"/>
          </p:nvPr>
        </p:nvSpPr>
        <p:spPr>
          <a:xfrm>
            <a:off x="539750" y="333375"/>
            <a:ext cx="8208963" cy="6119813"/>
          </a:xfrm>
        </p:spPr>
        <p:txBody>
          <a:bodyPr/>
          <a:lstStyle/>
          <a:p>
            <a:pPr algn="r" eaLnBrk="1" hangingPunct="1">
              <a:defRPr/>
            </a:pPr>
            <a:r>
              <a:rPr lang="ar-MA" b="1" dirty="0" smtClean="0">
                <a:solidFill>
                  <a:srgbClr val="FF0000"/>
                </a:solidFill>
              </a:rPr>
              <a:t> </a:t>
            </a:r>
            <a:r>
              <a:rPr lang="ar-MA" sz="3600" b="1" dirty="0" smtClean="0">
                <a:solidFill>
                  <a:srgbClr val="FF0000"/>
                </a:solidFill>
              </a:rPr>
              <a:t>6</a:t>
            </a:r>
            <a:r>
              <a:rPr lang="ar-MA" sz="4000" b="1" dirty="0" smtClean="0">
                <a:solidFill>
                  <a:srgbClr val="FF0000"/>
                </a:solidFill>
                <a:cs typeface="+mj-cs"/>
              </a:rPr>
              <a:t>) </a:t>
            </a:r>
            <a:r>
              <a:rPr lang="ar-MA" sz="4000" b="1" dirty="0" smtClean="0">
                <a:cs typeface="+mj-cs"/>
              </a:rPr>
              <a:t>مراعاة الوسع الإنساني</a:t>
            </a:r>
          </a:p>
          <a:p>
            <a:pPr eaLnBrk="1" hangingPunct="1">
              <a:defRPr/>
            </a:pPr>
            <a:r>
              <a:rPr lang="ar-MA" sz="4000" b="1" dirty="0" smtClean="0">
                <a:cs typeface="+mj-cs"/>
              </a:rPr>
              <a:t> قتال واحد للعشرة</a:t>
            </a:r>
          </a:p>
          <a:p>
            <a:pPr eaLnBrk="1" hangingPunct="1">
              <a:defRPr/>
            </a:pPr>
            <a:r>
              <a:rPr lang="ar-MA" sz="4000" b="1" dirty="0" smtClean="0">
                <a:cs typeface="+mj-cs"/>
              </a:rPr>
              <a:t> حديث تقبيل الصائم</a:t>
            </a:r>
          </a:p>
          <a:p>
            <a:pPr eaLnBrk="1" hangingPunct="1">
              <a:defRPr/>
            </a:pPr>
            <a:r>
              <a:rPr lang="ar-MA" sz="4000" b="1" dirty="0" smtClean="0">
                <a:cs typeface="+mj-cs"/>
              </a:rPr>
              <a:t> حديث عمران بن حصين</a:t>
            </a:r>
            <a:endParaRPr lang="ar-MA" sz="4000" b="1" dirty="0" smtClean="0">
              <a:solidFill>
                <a:srgbClr val="FF0000"/>
              </a:solidFill>
              <a:cs typeface="+mj-cs"/>
            </a:endParaRPr>
          </a:p>
          <a:p>
            <a:pPr algn="r" eaLnBrk="1" hangingPunct="1">
              <a:buFont typeface="Wingdings" pitchFamily="2" charset="2"/>
              <a:buChar char="§"/>
              <a:defRPr/>
            </a:pPr>
            <a:r>
              <a:rPr lang="ar-MA" sz="4000" b="1" dirty="0" smtClean="0">
                <a:solidFill>
                  <a:srgbClr val="FF0000"/>
                </a:solidFill>
                <a:cs typeface="+mj-cs"/>
              </a:rPr>
              <a:t>7) </a:t>
            </a:r>
            <a:r>
              <a:rPr lang="ar-MA" sz="4000" b="1" dirty="0" smtClean="0">
                <a:cs typeface="+mj-cs"/>
              </a:rPr>
              <a:t>مراعاة الحال واعتبار المآل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ar-MA" sz="4000" b="1" dirty="0" smtClean="0">
                <a:cs typeface="+mj-cs"/>
              </a:rPr>
              <a:t> نقض الكعبة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ar-MA" sz="4000" b="1" dirty="0" smtClean="0">
                <a:cs typeface="+mj-cs"/>
              </a:rPr>
              <a:t> الأرض </a:t>
            </a:r>
            <a:r>
              <a:rPr lang="ar-MA" sz="4000" b="1" dirty="0" err="1" smtClean="0">
                <a:cs typeface="+mj-cs"/>
              </a:rPr>
              <a:t>المغنومة</a:t>
            </a:r>
            <a:endParaRPr lang="ar-MA" sz="4000" b="1" dirty="0" smtClean="0">
              <a:cs typeface="+mj-cs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ar-MA" sz="4000" b="1" dirty="0" smtClean="0">
                <a:cs typeface="+mj-cs"/>
              </a:rPr>
              <a:t> أحكام الذرائع</a:t>
            </a:r>
            <a:endParaRPr lang="fr-FR" sz="4000" b="1" dirty="0" smtClean="0">
              <a:cs typeface="+mj-cs"/>
            </a:endParaRPr>
          </a:p>
          <a:p>
            <a:pPr algn="r">
              <a:defRPr/>
            </a:pPr>
            <a:endParaRPr lang="fr-FR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455613" y="1628775"/>
            <a:ext cx="8226425" cy="2160588"/>
          </a:xfrm>
        </p:spPr>
        <p:txBody>
          <a:bodyPr/>
          <a:lstStyle/>
          <a:p>
            <a:pPr>
              <a:defRPr/>
            </a:pPr>
            <a:r>
              <a:rPr lang="ar-MA" b="1" dirty="0"/>
              <a:t>والحمد لله رب العالمين</a:t>
            </a:r>
            <a:endParaRPr lang="fr-FR" b="1" dirty="0"/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2286000" y="2828925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1" hangingPunct="1"/>
            <a:r>
              <a:rPr lang="ar-MA" altLang="zh-CN" b="1">
                <a:solidFill>
                  <a:srgbClr val="FFC000"/>
                </a:solidFill>
              </a:rPr>
              <a:t> </a:t>
            </a:r>
            <a:endParaRPr lang="ar-MA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sz="quarter" idx="1"/>
          </p:nvPr>
        </p:nvSpPr>
        <p:spPr>
          <a:xfrm>
            <a:off x="539750" y="333375"/>
            <a:ext cx="8208963" cy="6119813"/>
          </a:xfrm>
        </p:spPr>
        <p:txBody>
          <a:bodyPr/>
          <a:lstStyle/>
          <a:p>
            <a:pPr algn="r" eaLnBrk="1" hangingPunct="1">
              <a:defRPr/>
            </a:pPr>
            <a:r>
              <a:rPr lang="ar-MA" sz="2800" b="1" dirty="0" smtClean="0">
                <a:solidFill>
                  <a:srgbClr val="FF0000"/>
                </a:solidFill>
              </a:rPr>
              <a:t> 6</a:t>
            </a:r>
            <a:r>
              <a:rPr lang="ar-MA" sz="2800" b="1" dirty="0" smtClean="0">
                <a:solidFill>
                  <a:srgbClr val="FF0000"/>
                </a:solidFill>
                <a:cs typeface="+mj-cs"/>
              </a:rPr>
              <a:t>) </a:t>
            </a:r>
            <a:r>
              <a:rPr lang="ar-MA" sz="2800" b="1" dirty="0" smtClean="0">
                <a:cs typeface="+mj-cs"/>
              </a:rPr>
              <a:t>العروض</a:t>
            </a:r>
          </a:p>
          <a:p>
            <a:pPr algn="r" eaLnBrk="1" hangingPunct="1">
              <a:defRPr/>
            </a:pPr>
            <a:r>
              <a:rPr lang="ar-MA" sz="2800" b="1" dirty="0">
                <a:cs typeface="+mj-cs"/>
              </a:rPr>
              <a:t> </a:t>
            </a:r>
            <a:r>
              <a:rPr lang="ar-MA" sz="2800" b="1" dirty="0" smtClean="0">
                <a:cs typeface="+mj-cs"/>
              </a:rPr>
              <a:t>- عثمان جرديني/2 ابريل</a:t>
            </a:r>
          </a:p>
          <a:p>
            <a:pPr marL="571500" indent="-571500" algn="r" eaLnBrk="1" hangingPunct="1">
              <a:buFontTx/>
              <a:buChar char="-"/>
              <a:defRPr/>
            </a:pPr>
            <a:r>
              <a:rPr lang="ar-MA" sz="2800" b="1" dirty="0" smtClean="0">
                <a:cs typeface="+mj-cs"/>
              </a:rPr>
              <a:t>بشرى نصير/حنان العمراني ( الاجتهاد والنص</a:t>
            </a:r>
          </a:p>
          <a:p>
            <a:pPr marL="571500" indent="-571500" algn="r" eaLnBrk="1" hangingPunct="1">
              <a:buFontTx/>
              <a:buChar char="-"/>
              <a:defRPr/>
            </a:pPr>
            <a:r>
              <a:rPr lang="ar-MA" sz="2800" b="1" dirty="0" smtClean="0">
                <a:cs typeface="+mj-cs"/>
              </a:rPr>
              <a:t>الاجتهاد والمصلحة: حفصة/بثينة 12 مارس</a:t>
            </a:r>
          </a:p>
          <a:p>
            <a:pPr marL="571500" indent="-571500" algn="r" eaLnBrk="1" hangingPunct="1">
              <a:buFontTx/>
              <a:buChar char="-"/>
              <a:defRPr/>
            </a:pPr>
            <a:r>
              <a:rPr lang="ar-MA" sz="2800" b="1" dirty="0" smtClean="0">
                <a:cs typeface="+mj-cs"/>
              </a:rPr>
              <a:t>قضايا الميراث: زينب غميضة/صفاء بوكيلي</a:t>
            </a:r>
          </a:p>
          <a:p>
            <a:pPr marL="571500" indent="-571500" algn="r" eaLnBrk="1" hangingPunct="1">
              <a:buFontTx/>
              <a:buChar char="-"/>
              <a:defRPr/>
            </a:pPr>
            <a:r>
              <a:rPr lang="ar-MA" sz="2800" b="1" dirty="0" smtClean="0">
                <a:cs typeface="+mj-cs"/>
              </a:rPr>
              <a:t>26 مارس</a:t>
            </a:r>
          </a:p>
          <a:p>
            <a:pPr marL="571500" indent="-571500" algn="r" eaLnBrk="1" hangingPunct="1">
              <a:buFontTx/>
              <a:buChar char="-"/>
              <a:defRPr/>
            </a:pPr>
            <a:r>
              <a:rPr lang="ar-MA" sz="2800" b="1" dirty="0" smtClean="0">
                <a:cs typeface="+mj-cs"/>
              </a:rPr>
              <a:t>اللباس المعاصر: يعكوبي/حمادة19 مارس</a:t>
            </a:r>
          </a:p>
          <a:p>
            <a:pPr marL="571500" indent="-571500" algn="r" eaLnBrk="1" hangingPunct="1">
              <a:buFontTx/>
              <a:buChar char="-"/>
              <a:defRPr/>
            </a:pPr>
            <a:r>
              <a:rPr lang="ar-MA" sz="2800" b="1" dirty="0" smtClean="0">
                <a:cs typeface="+mj-cs"/>
              </a:rPr>
              <a:t>الزواج المعاصر: </a:t>
            </a:r>
            <a:r>
              <a:rPr lang="ar-MA" sz="2800" b="1" dirty="0" err="1" smtClean="0">
                <a:cs typeface="+mj-cs"/>
              </a:rPr>
              <a:t>توجيت</a:t>
            </a:r>
            <a:r>
              <a:rPr lang="ar-MA" sz="2800" b="1" dirty="0" smtClean="0">
                <a:cs typeface="+mj-cs"/>
              </a:rPr>
              <a:t>/ وفاء بوكيلي</a:t>
            </a:r>
            <a:endParaRPr lang="fr-FR" sz="2800" b="1" dirty="0" smtClean="0">
              <a:cs typeface="+mj-cs"/>
            </a:endParaRPr>
          </a:p>
          <a:p>
            <a:pPr algn="r">
              <a:defRPr/>
            </a:pPr>
            <a:endParaRPr lang="fr-F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333375"/>
            <a:ext cx="8226425" cy="5762625"/>
          </a:xfrm>
        </p:spPr>
        <p:txBody>
          <a:bodyPr/>
          <a:lstStyle/>
          <a:p>
            <a:pPr eaLnBrk="1" hangingPunct="1">
              <a:defRPr/>
            </a:pPr>
            <a:r>
              <a:rPr lang="ar-SA" sz="4000" b="1" dirty="0" smtClean="0">
                <a:solidFill>
                  <a:srgbClr val="FFFF00"/>
                </a:solidFill>
                <a:cs typeface="+mj-cs"/>
              </a:rPr>
              <a:t>ابن حزم</a:t>
            </a:r>
            <a:r>
              <a:rPr lang="ar-MA" sz="4000" b="1" dirty="0" err="1" smtClean="0">
                <a:solidFill>
                  <a:srgbClr val="FFFF00"/>
                </a:solidFill>
                <a:cs typeface="+mj-cs"/>
              </a:rPr>
              <a:t>:</a:t>
            </a:r>
            <a:endParaRPr lang="ar-MA" sz="4000" b="1" dirty="0" smtClean="0">
              <a:solidFill>
                <a:srgbClr val="FFFF00"/>
              </a:solidFill>
              <a:cs typeface="+mj-cs"/>
            </a:endParaRPr>
          </a:p>
          <a:p>
            <a:pPr eaLnBrk="1" hangingPunct="1">
              <a:defRPr/>
            </a:pPr>
            <a:r>
              <a:rPr lang="ar-SA" sz="40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ar-SA" sz="4000" b="1" dirty="0" smtClean="0">
                <a:cs typeface="+mj-cs"/>
              </a:rPr>
              <a:t>"أعيذ نفسي وإياكم أن نكون من القيعان التي لا تمسك ماء ولا تنبت كلأ</a:t>
            </a:r>
            <a:r>
              <a:rPr lang="ar-MA" sz="4000" b="1" dirty="0" smtClean="0">
                <a:cs typeface="+mj-cs"/>
              </a:rPr>
              <a:t>“</a:t>
            </a:r>
            <a:r>
              <a:rPr lang="ar-SA" sz="4000" b="1" dirty="0" smtClean="0">
                <a:cs typeface="+mj-cs"/>
              </a:rPr>
              <a:t>  </a:t>
            </a:r>
            <a:endParaRPr lang="ar-SA" sz="4000" b="1" dirty="0" smtClean="0">
              <a:solidFill>
                <a:srgbClr val="FFFF00"/>
              </a:solidFill>
              <a:cs typeface="+mj-cs"/>
            </a:endParaRPr>
          </a:p>
          <a:p>
            <a:pPr eaLnBrk="1" hangingPunct="1">
              <a:defRPr/>
            </a:pPr>
            <a:r>
              <a:rPr lang="ar-SA" sz="4000" b="1" dirty="0" err="1" smtClean="0">
                <a:solidFill>
                  <a:srgbClr val="FFFF00"/>
                </a:solidFill>
                <a:cs typeface="+mj-cs"/>
              </a:rPr>
              <a:t>الونشريسي</a:t>
            </a:r>
            <a:r>
              <a:rPr lang="ar-MA" sz="4000" b="1" dirty="0" smtClean="0">
                <a:solidFill>
                  <a:srgbClr val="FFFF00"/>
                </a:solidFill>
                <a:cs typeface="+mj-cs"/>
              </a:rPr>
              <a:t>:</a:t>
            </a:r>
            <a:r>
              <a:rPr lang="ar-SA" sz="4000" b="1" dirty="0" smtClean="0">
                <a:solidFill>
                  <a:srgbClr val="FFFF00"/>
                </a:solidFill>
                <a:cs typeface="+mj-cs"/>
              </a:rPr>
              <a:t> </a:t>
            </a:r>
            <a:endParaRPr lang="ar-MA" sz="4000" b="1" dirty="0" smtClean="0">
              <a:solidFill>
                <a:srgbClr val="FFFF00"/>
              </a:solidFill>
              <a:cs typeface="+mj-cs"/>
            </a:endParaRPr>
          </a:p>
          <a:p>
            <a:pPr eaLnBrk="1" hangingPunct="1">
              <a:defRPr/>
            </a:pPr>
            <a:r>
              <a:rPr lang="ar-SA" sz="4000" b="1" dirty="0" smtClean="0">
                <a:cs typeface="+mj-cs"/>
              </a:rPr>
              <a:t>"الصواب غير منحصر في العزيمة، وإن كان الأفضل الأخذ بالعزيمة تورعا واحتياطا واجتناباً </a:t>
            </a:r>
            <a:r>
              <a:rPr lang="ar-SA" sz="4000" b="1" dirty="0" err="1" smtClean="0">
                <a:cs typeface="+mj-cs"/>
              </a:rPr>
              <a:t>لمظان</a:t>
            </a:r>
            <a:r>
              <a:rPr lang="ar-SA" sz="4000" b="1" dirty="0" smtClean="0">
                <a:cs typeface="+mj-cs"/>
              </a:rPr>
              <a:t> الريب والتهم"</a:t>
            </a:r>
            <a:r>
              <a:rPr lang="ar-SA" sz="4000" b="1" dirty="0" smtClean="0">
                <a:solidFill>
                  <a:srgbClr val="8B0000"/>
                </a:solidFill>
                <a:cs typeface="+mj-cs"/>
              </a:rPr>
              <a:t> </a:t>
            </a:r>
            <a:endParaRPr lang="fr-FR" sz="4000" b="1" dirty="0" smtClean="0">
              <a:solidFill>
                <a:srgbClr val="FFFF00"/>
              </a:solidFill>
              <a:cs typeface="+mj-cs"/>
            </a:endParaRPr>
          </a:p>
          <a:p>
            <a:pPr>
              <a:defRPr/>
            </a:pPr>
            <a:endParaRPr lang="ar-MA" sz="4000" b="1" dirty="0" smtClean="0">
              <a:effectLst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333375"/>
            <a:ext cx="8226425" cy="5762625"/>
          </a:xfrm>
        </p:spPr>
        <p:txBody>
          <a:bodyPr/>
          <a:lstStyle/>
          <a:p>
            <a:pPr algn="ctr"/>
            <a:r>
              <a:rPr lang="ar-MA" smtClean="0">
                <a:effectLst/>
              </a:rPr>
              <a:t> </a:t>
            </a:r>
            <a:r>
              <a:rPr lang="ar-MA" sz="4000" b="1" smtClean="0">
                <a:solidFill>
                  <a:srgbClr val="FFC000"/>
                </a:solidFill>
                <a:effectLst/>
              </a:rPr>
              <a:t>العروض</a:t>
            </a:r>
          </a:p>
          <a:p>
            <a:pPr algn="ctr"/>
            <a:r>
              <a:rPr lang="ar-MA" sz="4000" b="1" smtClean="0">
                <a:solidFill>
                  <a:srgbClr val="FFC000"/>
                </a:solidFill>
                <a:effectLst/>
              </a:rPr>
              <a:t> الاجتهاد تطبيقيا</a:t>
            </a:r>
          </a:p>
          <a:p>
            <a:r>
              <a:rPr lang="fr-FR" sz="4000" b="1" smtClean="0">
                <a:effectLst/>
              </a:rPr>
              <a:t> </a:t>
            </a:r>
            <a:r>
              <a:rPr lang="ar-MA" sz="4000" b="1" smtClean="0">
                <a:effectLst/>
              </a:rPr>
              <a:t>الاجتهاد والتجديد</a:t>
            </a:r>
          </a:p>
          <a:p>
            <a:r>
              <a:rPr lang="ar-MA" sz="4000" b="1" smtClean="0">
                <a:effectLst/>
              </a:rPr>
              <a:t> الاجتهاد والنص والمصلحة</a:t>
            </a:r>
            <a:endParaRPr lang="fr-FR" sz="4000" b="1" smtClean="0">
              <a:effectLst/>
            </a:endParaRPr>
          </a:p>
          <a:p>
            <a:r>
              <a:rPr lang="ar-MA" sz="4000" b="1" smtClean="0">
                <a:solidFill>
                  <a:srgbClr val="FFC000"/>
                </a:solidFill>
                <a:effectLst/>
              </a:rPr>
              <a:t> </a:t>
            </a:r>
            <a:r>
              <a:rPr lang="ar-MA" sz="4000" b="1" smtClean="0">
                <a:effectLst/>
              </a:rPr>
              <a:t>مجالات الاجتهاد في قضايا الميراث</a:t>
            </a:r>
          </a:p>
          <a:p>
            <a:r>
              <a:rPr lang="ar-MA" sz="4000" b="1" smtClean="0">
                <a:effectLst/>
              </a:rPr>
              <a:t> مجالات الاجتهاد في قضايا الزواج المعاصر</a:t>
            </a:r>
          </a:p>
          <a:p>
            <a:r>
              <a:rPr lang="ar-MA" sz="4000" b="1" smtClean="0">
                <a:effectLst/>
              </a:rPr>
              <a:t> مجالات الاجتهاد في اللباس المعاصر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ctrTitle" idx="4294967295"/>
          </p:nvPr>
        </p:nvSpPr>
        <p:spPr>
          <a:xfrm>
            <a:off x="685800" y="260350"/>
            <a:ext cx="7772400" cy="1081088"/>
          </a:xfrm>
        </p:spPr>
        <p:txBody>
          <a:bodyPr anchorCtr="0"/>
          <a:lstStyle/>
          <a:p>
            <a:pPr eaLnBrk="1" hangingPunct="1">
              <a:defRPr/>
            </a:pPr>
            <a:r>
              <a:rPr lang="ar-MA" sz="5400" b="1" dirty="0" smtClean="0">
                <a:solidFill>
                  <a:srgbClr val="FFFF00"/>
                </a:solidFill>
              </a:rPr>
              <a:t>مرجعية الوحدة</a:t>
            </a:r>
            <a:endParaRPr lang="fr-FR" sz="5400" b="1" dirty="0" smtClean="0">
              <a:solidFill>
                <a:srgbClr val="FFFF00"/>
              </a:solidFill>
            </a:endParaRPr>
          </a:p>
        </p:txBody>
      </p:sp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250825" y="1557338"/>
            <a:ext cx="8713788" cy="46799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ar-MA" sz="3600" b="1" dirty="0" smtClean="0">
                <a:solidFill>
                  <a:srgbClr val="FFFF00"/>
                </a:solidFill>
              </a:rPr>
              <a:t> </a:t>
            </a:r>
            <a:r>
              <a:rPr lang="ar-MA" sz="4000" b="1" dirty="0" smtClean="0">
                <a:solidFill>
                  <a:srgbClr val="FFFF00"/>
                </a:solidFill>
              </a:rPr>
              <a:t>من المصادر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ar-MA" sz="3600" b="1" dirty="0" smtClean="0">
                <a:solidFill>
                  <a:srgbClr val="FFFF00"/>
                </a:solidFill>
              </a:rPr>
              <a:t> </a:t>
            </a:r>
          </a:p>
          <a:p>
            <a:pPr marL="0" indent="0" algn="ctr" eaLnBrk="1" hangingPunct="1">
              <a:defRPr/>
            </a:pPr>
            <a:r>
              <a:rPr lang="ar-MA" sz="3600" b="1" dirty="0" smtClean="0">
                <a:solidFill>
                  <a:srgbClr val="FFFF00"/>
                </a:solidFill>
              </a:rPr>
              <a:t>1) </a:t>
            </a:r>
            <a:r>
              <a:rPr lang="ar-MA" sz="3600" b="1" dirty="0" smtClean="0"/>
              <a:t>قسم الاجتهاد من كتاب </a:t>
            </a:r>
            <a:r>
              <a:rPr lang="ar-MA" sz="3600" b="1" dirty="0" err="1" smtClean="0"/>
              <a:t>المستصفى</a:t>
            </a:r>
            <a:r>
              <a:rPr lang="ar-MA" sz="3600" b="1" dirty="0" smtClean="0"/>
              <a:t> للغزالي</a:t>
            </a:r>
          </a:p>
          <a:p>
            <a:pPr marL="0" indent="0" algn="ctr" eaLnBrk="1" hangingPunct="1">
              <a:defRPr/>
            </a:pPr>
            <a:r>
              <a:rPr lang="ar-MA" dirty="0" smtClean="0"/>
              <a:t> </a:t>
            </a:r>
            <a:r>
              <a:rPr lang="ar-MA" sz="3600" b="1" dirty="0" smtClean="0">
                <a:solidFill>
                  <a:srgbClr val="FFFF00"/>
                </a:solidFill>
              </a:rPr>
              <a:t>2) </a:t>
            </a:r>
            <a:r>
              <a:rPr lang="ar-MA" sz="3600" b="1" dirty="0" smtClean="0"/>
              <a:t>قسم الاجتهاد من كتاب الموافقات </a:t>
            </a:r>
            <a:r>
              <a:rPr lang="ar-MA" sz="3600" b="1" dirty="0" err="1" smtClean="0"/>
              <a:t>للشاطبي</a:t>
            </a:r>
            <a:endParaRPr lang="ar-MA" sz="3600" b="1" dirty="0" smtClean="0"/>
          </a:p>
          <a:p>
            <a:pPr marL="0" indent="0" algn="ctr" eaLnBrk="1" hangingPunct="1">
              <a:defRPr/>
            </a:pPr>
            <a:r>
              <a:rPr lang="ar-MA" dirty="0" smtClean="0"/>
              <a:t> </a:t>
            </a:r>
            <a:r>
              <a:rPr lang="ar-MA" sz="3600" b="1" dirty="0" smtClean="0">
                <a:solidFill>
                  <a:srgbClr val="FFFF00"/>
                </a:solidFill>
              </a:rPr>
              <a:t>3) </a:t>
            </a:r>
            <a:r>
              <a:rPr lang="ar-MA" sz="3600" b="1" dirty="0" smtClean="0"/>
              <a:t>قسم الاجتهاد من كتاب البحر المحيط في أصول الفقه </a:t>
            </a:r>
            <a:r>
              <a:rPr lang="ar-MA" sz="3600" b="1" dirty="0" err="1" smtClean="0"/>
              <a:t>للزركشي</a:t>
            </a:r>
            <a:endParaRPr lang="ar-MA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250825" y="404813"/>
            <a:ext cx="8713788" cy="6264275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ar-MA" sz="4000" b="1" dirty="0" smtClean="0">
                <a:solidFill>
                  <a:srgbClr val="FFFF00"/>
                </a:solidFill>
              </a:rPr>
              <a:t>من المراجع</a:t>
            </a:r>
          </a:p>
          <a:p>
            <a:pPr marL="0" indent="0" algn="ctr" eaLnBrk="1" hangingPunct="1">
              <a:defRPr/>
            </a:pPr>
            <a:r>
              <a:rPr lang="ar-MA" sz="3600" b="1" dirty="0" smtClean="0"/>
              <a:t> </a:t>
            </a:r>
            <a:r>
              <a:rPr lang="ar-MA" sz="3600" b="1" dirty="0" smtClean="0">
                <a:solidFill>
                  <a:srgbClr val="FFFF00"/>
                </a:solidFill>
              </a:rPr>
              <a:t>1) </a:t>
            </a:r>
            <a:r>
              <a:rPr lang="ar-MA" sz="3600" b="1" dirty="0" smtClean="0"/>
              <a:t>أدوات النظر الاجتهادي المنشود في ضوء الواقع المعاصر </a:t>
            </a:r>
            <a:r>
              <a:rPr lang="ar-MA" sz="3600" b="1" dirty="0" err="1" smtClean="0"/>
              <a:t>لسانو</a:t>
            </a:r>
            <a:endParaRPr lang="ar-MA" sz="3600" b="1" dirty="0" smtClean="0">
              <a:solidFill>
                <a:srgbClr val="FFFF00"/>
              </a:solidFill>
            </a:endParaRPr>
          </a:p>
          <a:p>
            <a:pPr marL="0" indent="0" algn="ctr" eaLnBrk="1" hangingPunct="1">
              <a:defRPr/>
            </a:pPr>
            <a:r>
              <a:rPr lang="ar-MA" sz="3600" b="1" dirty="0" smtClean="0">
                <a:solidFill>
                  <a:srgbClr val="FFFF00"/>
                </a:solidFill>
              </a:rPr>
              <a:t> 2) </a:t>
            </a:r>
            <a:r>
              <a:rPr lang="ar-MA" sz="4000" b="1" dirty="0" smtClean="0"/>
              <a:t>الاجتهاد التنزيلي لبشير مولود </a:t>
            </a:r>
            <a:r>
              <a:rPr lang="ar-MA" sz="4000" b="1" dirty="0" err="1" smtClean="0"/>
              <a:t>جحيش</a:t>
            </a:r>
            <a:endParaRPr lang="ar-MA" sz="3600" b="1" dirty="0" smtClean="0"/>
          </a:p>
          <a:p>
            <a:pPr marL="0" indent="0" algn="ctr" eaLnBrk="1" hangingPunct="1">
              <a:defRPr/>
            </a:pPr>
            <a:r>
              <a:rPr lang="ar-MA" sz="3600" b="1" dirty="0" smtClean="0">
                <a:solidFill>
                  <a:srgbClr val="FFFF00"/>
                </a:solidFill>
              </a:rPr>
              <a:t> 3) </a:t>
            </a:r>
            <a:r>
              <a:rPr lang="ar-MA" sz="4000" b="1" dirty="0" smtClean="0"/>
              <a:t>فقه الواقع أصول وضوابط لأحمد بوعود</a:t>
            </a:r>
          </a:p>
          <a:p>
            <a:pPr marL="0" indent="0" algn="ctr" eaLnBrk="1" hangingPunct="1">
              <a:defRPr/>
            </a:pPr>
            <a:r>
              <a:rPr lang="ar-MA" sz="4000" b="1" dirty="0" smtClean="0"/>
              <a:t> </a:t>
            </a:r>
            <a:r>
              <a:rPr lang="ar-MA" sz="3600" b="1" dirty="0" smtClean="0">
                <a:solidFill>
                  <a:srgbClr val="FFFF00"/>
                </a:solidFill>
              </a:rPr>
              <a:t>4) </a:t>
            </a:r>
            <a:r>
              <a:rPr lang="ar-MA" sz="4000" b="1" dirty="0" smtClean="0"/>
              <a:t>الاجتهاد في الشريعة الإسلامية </a:t>
            </a:r>
            <a:r>
              <a:rPr lang="ar-MA" sz="4000" b="1" dirty="0" err="1" smtClean="0"/>
              <a:t>للقرضاوي</a:t>
            </a:r>
            <a:endParaRPr lang="ar-MA" sz="4000" b="1" dirty="0" smtClean="0"/>
          </a:p>
          <a:p>
            <a:pPr marL="0" indent="0" algn="ctr" eaLnBrk="1" hangingPunct="1">
              <a:defRPr/>
            </a:pPr>
            <a:r>
              <a:rPr lang="ar-MA" sz="4000" b="1" dirty="0" smtClean="0"/>
              <a:t> </a:t>
            </a:r>
            <a:r>
              <a:rPr lang="ar-MA" sz="3600" b="1" dirty="0" smtClean="0">
                <a:solidFill>
                  <a:srgbClr val="FFFF00"/>
                </a:solidFill>
              </a:rPr>
              <a:t>5) </a:t>
            </a:r>
            <a:r>
              <a:rPr lang="ar-MA" sz="4000" b="1" dirty="0" smtClean="0"/>
              <a:t>الاجتهاد في مورد النص لزنكي</a:t>
            </a:r>
          </a:p>
          <a:p>
            <a:pPr marL="0" indent="0" algn="ctr" eaLnBrk="1" hangingPunct="1">
              <a:defRPr/>
            </a:pPr>
            <a:r>
              <a:rPr lang="ar-MA" sz="4000" b="1" dirty="0" smtClean="0"/>
              <a:t> </a:t>
            </a:r>
            <a:r>
              <a:rPr lang="ar-MA" sz="3600" b="1" dirty="0" smtClean="0">
                <a:solidFill>
                  <a:srgbClr val="FFFF00"/>
                </a:solidFill>
              </a:rPr>
              <a:t>6) </a:t>
            </a:r>
            <a:r>
              <a:rPr lang="ar-MA" sz="4000" b="1" dirty="0" smtClean="0"/>
              <a:t>الاجتهاد، النص، الواقع، المصلحة </a:t>
            </a:r>
            <a:r>
              <a:rPr lang="ar-MA" sz="4000" b="1" dirty="0" err="1" smtClean="0"/>
              <a:t>للريسوني</a:t>
            </a:r>
            <a:r>
              <a:rPr lang="ar-MA" sz="4000" b="1" dirty="0" smtClean="0"/>
              <a:t> وآخرين</a:t>
            </a:r>
            <a:endParaRPr lang="ar-MA" sz="3600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ar-MA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ctrTitle" idx="4294967295"/>
          </p:nvPr>
        </p:nvSpPr>
        <p:spPr>
          <a:xfrm>
            <a:off x="685800" y="692150"/>
            <a:ext cx="7772400" cy="1081088"/>
          </a:xfrm>
        </p:spPr>
        <p:txBody>
          <a:bodyPr anchorCtr="0"/>
          <a:lstStyle/>
          <a:p>
            <a:pPr eaLnBrk="1" hangingPunct="1">
              <a:defRPr/>
            </a:pPr>
            <a:r>
              <a:rPr lang="ar-MA" sz="5400" b="1" dirty="0" smtClean="0">
                <a:solidFill>
                  <a:srgbClr val="FFFF00"/>
                </a:solidFill>
                <a:cs typeface="Times New Roman" pitchFamily="18" charset="0"/>
              </a:rPr>
              <a:t>مدخل</a:t>
            </a:r>
            <a:endParaRPr lang="fr-FR" sz="5400" b="1" dirty="0" smtClean="0">
              <a:solidFill>
                <a:srgbClr val="FFFF00"/>
              </a:solidFill>
            </a:endParaRPr>
          </a:p>
        </p:txBody>
      </p:sp>
      <p:sp>
        <p:nvSpPr>
          <p:cNvPr id="4099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844675"/>
            <a:ext cx="8135937" cy="45370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ar-MA" sz="4000" b="1" dirty="0" smtClean="0"/>
              <a:t>1) </a:t>
            </a:r>
            <a:r>
              <a:rPr lang="ar-MA" sz="4000" b="1" dirty="0" smtClean="0">
                <a:solidFill>
                  <a:srgbClr val="FFC000"/>
                </a:solidFill>
              </a:rPr>
              <a:t>داعي القول بالاجتهاد</a:t>
            </a:r>
          </a:p>
          <a:p>
            <a:pPr marL="0" indent="0" eaLnBrk="1" hangingPunct="1">
              <a:defRPr/>
            </a:pPr>
            <a:r>
              <a:rPr lang="ar-MA" dirty="0" smtClean="0"/>
              <a:t> </a:t>
            </a:r>
            <a:r>
              <a:rPr lang="ar-MA" sz="3600" b="1" dirty="0" smtClean="0"/>
              <a:t>الداعي العلمي</a:t>
            </a:r>
          </a:p>
          <a:p>
            <a:pPr marL="0" indent="0" algn="ctr" eaLnBrk="1" hangingPunct="1">
              <a:defRPr/>
            </a:pPr>
            <a:r>
              <a:rPr lang="ar-MA" sz="3600" b="1" dirty="0" smtClean="0"/>
              <a:t> مقتضى الخطاب الشرعي</a:t>
            </a:r>
          </a:p>
          <a:p>
            <a:pPr marL="0" indent="0" eaLnBrk="1" hangingPunct="1">
              <a:defRPr/>
            </a:pPr>
            <a:r>
              <a:rPr lang="ar-MA" b="1" dirty="0" smtClean="0">
                <a:solidFill>
                  <a:srgbClr val="FFFF00"/>
                </a:solidFill>
              </a:rPr>
              <a:t> </a:t>
            </a:r>
            <a:r>
              <a:rPr lang="ar-MA" sz="3600" b="1" dirty="0" smtClean="0"/>
              <a:t>الداعي العملي</a:t>
            </a:r>
          </a:p>
          <a:p>
            <a:pPr marL="0" indent="0" algn="ctr" eaLnBrk="1" hangingPunct="1">
              <a:defRPr/>
            </a:pPr>
            <a:r>
              <a:rPr lang="ar-MA" dirty="0" smtClean="0"/>
              <a:t>  </a:t>
            </a:r>
            <a:r>
              <a:rPr lang="ar-MA" sz="3600" b="1" dirty="0" smtClean="0"/>
              <a:t>مقتضى الواقع المتحرك</a:t>
            </a:r>
          </a:p>
          <a:p>
            <a:pPr marL="0" indent="0" algn="ctr" eaLnBrk="1" hangingPunct="1">
              <a:defRPr/>
            </a:pPr>
            <a:r>
              <a:rPr lang="ar-MA" sz="3600" b="1" dirty="0" smtClean="0"/>
              <a:t> 2) </a:t>
            </a:r>
            <a:r>
              <a:rPr lang="ar-MA" sz="3600" b="1" dirty="0" smtClean="0">
                <a:solidFill>
                  <a:srgbClr val="FFC000"/>
                </a:solidFill>
              </a:rPr>
              <a:t>السياق الأصولي للاجتهاد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Grille estompée">
  <a:themeElements>
    <a:clrScheme name="Grille estompée 5">
      <a:dk1>
        <a:srgbClr val="00827F"/>
      </a:dk1>
      <a:lt1>
        <a:srgbClr val="FFFFFF"/>
      </a:lt1>
      <a:dk2>
        <a:srgbClr val="008080"/>
      </a:dk2>
      <a:lt2>
        <a:srgbClr val="FFFFCC"/>
      </a:lt2>
      <a:accent1>
        <a:srgbClr val="6D6FC7"/>
      </a:accent1>
      <a:accent2>
        <a:srgbClr val="006462"/>
      </a:accent2>
      <a:accent3>
        <a:srgbClr val="AAC0C0"/>
      </a:accent3>
      <a:accent4>
        <a:srgbClr val="DADADA"/>
      </a:accent4>
      <a:accent5>
        <a:srgbClr val="BABBE0"/>
      </a:accent5>
      <a:accent6>
        <a:srgbClr val="005A58"/>
      </a:accent6>
      <a:hlink>
        <a:srgbClr val="00FFFF"/>
      </a:hlink>
      <a:folHlink>
        <a:srgbClr val="00FF00"/>
      </a:folHlink>
    </a:clrScheme>
    <a:fontScheme name="Grille estompé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Grille estompée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lle estompée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5103385</TotalTime>
  <Words>1797</Words>
  <Application>Microsoft Office PowerPoint</Application>
  <PresentationFormat>Affichage à l'écran (4:3)</PresentationFormat>
  <Paragraphs>315</Paragraphs>
  <Slides>46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54" baseType="lpstr">
      <vt:lpstr>Arial</vt:lpstr>
      <vt:lpstr>Wingdings</vt:lpstr>
      <vt:lpstr>Calibri</vt:lpstr>
      <vt:lpstr>Comic Sans MS</vt:lpstr>
      <vt:lpstr>Traditional Arabic</vt:lpstr>
      <vt:lpstr>Lotus Linotype</vt:lpstr>
      <vt:lpstr>Times New Roman</vt:lpstr>
      <vt:lpstr>Grille estompée</vt:lpstr>
      <vt:lpstr>بسم الله الرحمن الرحيم   الاجتهاد تأصيلا وتاريخا وتقويما  </vt:lpstr>
      <vt:lpstr>Diapositive 2</vt:lpstr>
      <vt:lpstr>Diapositive 3</vt:lpstr>
      <vt:lpstr>Diapositive 4</vt:lpstr>
      <vt:lpstr>Diapositive 5</vt:lpstr>
      <vt:lpstr>Diapositive 6</vt:lpstr>
      <vt:lpstr>مرجعية الوحدة</vt:lpstr>
      <vt:lpstr>Diapositive 8</vt:lpstr>
      <vt:lpstr>مدخل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والحمد لله رب العالمين  </vt:lpstr>
      <vt:lpstr>منهج النظر المقاصدي</vt:lpstr>
      <vt:lpstr>Diapositive 43</vt:lpstr>
      <vt:lpstr>Diapositive 44</vt:lpstr>
      <vt:lpstr>والحمد لله رب العالمين</vt:lpstr>
      <vt:lpstr>Diapositive 46</vt:lpstr>
    </vt:vector>
  </TitlesOfParts>
  <Company>XPSP2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 المنهج الأصولي في بناء المعرفة</dc:title>
  <dc:creator>Admin</dc:creator>
  <cp:lastModifiedBy>((((((((((((((((((((</cp:lastModifiedBy>
  <cp:revision>551</cp:revision>
  <dcterms:created xsi:type="dcterms:W3CDTF">2011-07-03T19:30:37Z</dcterms:created>
  <dcterms:modified xsi:type="dcterms:W3CDTF">2020-03-19T11:00:22Z</dcterms:modified>
</cp:coreProperties>
</file>