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A19B37B0-4EE7-4A46-B973-AA6663465CAF}" type="slidenum">
              <a:rPr lang="fr-FR" smtClean="0"/>
              <a:t>‹#›</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00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999D0-A588-4380-8EAD-E63EDFA92540}" type="datetimeFigureOut">
              <a:rPr lang="fr-FR" smtClean="0"/>
              <a:t>15/03/2020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9B37B0-4EE7-4A46-B973-AA6663465CAF}" type="slidenum">
              <a:rPr lang="fr-FR" smtClean="0"/>
              <a:t>‹#›</a:t>
            </a:fld>
            <a:endParaRPr lang="fr-FR"/>
          </a:p>
        </p:txBody>
      </p:sp>
    </p:spTree>
    <p:extLst>
      <p:ext uri="{BB962C8B-B14F-4D97-AF65-F5344CB8AC3E}">
        <p14:creationId xmlns:p14="http://schemas.microsoft.com/office/powerpoint/2010/main" val="185062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9B37B0-4EE7-4A46-B973-AA6663465CAF}" type="slidenum">
              <a:rPr lang="fr-FR" smtClean="0"/>
              <a:t>‹#›</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16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9B37B0-4EE7-4A46-B973-AA6663465CAF}" type="slidenum">
              <a:rPr lang="fr-FR" smtClean="0"/>
              <a:t>‹#›</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72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9B37B0-4EE7-4A46-B973-AA6663465CAF}" type="slidenum">
              <a:rPr lang="fr-FR" smtClean="0"/>
              <a:t>‹#›</a:t>
            </a:fld>
            <a:endParaRPr lang="fr-FR"/>
          </a:p>
        </p:txBody>
      </p:sp>
    </p:spTree>
    <p:extLst>
      <p:ext uri="{BB962C8B-B14F-4D97-AF65-F5344CB8AC3E}">
        <p14:creationId xmlns:p14="http://schemas.microsoft.com/office/powerpoint/2010/main" val="1816354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9B37B0-4EE7-4A46-B973-AA6663465CAF}" type="slidenum">
              <a:rPr lang="fr-FR" smtClean="0"/>
              <a:t>‹#›</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17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9B37B0-4EE7-4A46-B973-AA6663465CAF}" type="slidenum">
              <a:rPr lang="fr-FR" smtClean="0"/>
              <a:t>‹#›</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84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9B37B0-4EE7-4A46-B973-AA6663465CAF}" type="slidenum">
              <a:rPr lang="fr-FR" smtClean="0"/>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467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9B37B0-4EE7-4A46-B973-AA6663465CAF}" type="slidenum">
              <a:rPr lang="fr-FR" smtClean="0"/>
              <a:t>‹#›</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24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9B37B0-4EE7-4A46-B973-AA6663465CAF}" type="slidenum">
              <a:rPr lang="fr-FR" smtClean="0"/>
              <a:t>‹#›</a:t>
            </a:fld>
            <a:endParaRPr lang="fr-FR"/>
          </a:p>
        </p:txBody>
      </p:sp>
    </p:spTree>
    <p:extLst>
      <p:ext uri="{BB962C8B-B14F-4D97-AF65-F5344CB8AC3E}">
        <p14:creationId xmlns:p14="http://schemas.microsoft.com/office/powerpoint/2010/main" val="14314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999D0-A588-4380-8EAD-E63EDFA92540}" type="datetimeFigureOut">
              <a:rPr lang="fr-FR" smtClean="0"/>
              <a:t>15/03/2020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9B37B0-4EE7-4A46-B973-AA6663465CAF}" type="slidenum">
              <a:rPr lang="fr-FR" smtClean="0"/>
              <a:t>‹#›</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86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8999D0-A588-4380-8EAD-E63EDFA92540}" type="datetimeFigureOut">
              <a:rPr lang="fr-FR" smtClean="0"/>
              <a:t>15/03/2020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9B37B0-4EE7-4A46-B973-AA6663465CAF}" type="slidenum">
              <a:rPr lang="fr-FR" smtClean="0"/>
              <a:t>‹#›</a:t>
            </a:fld>
            <a:endParaRPr lang="fr-FR"/>
          </a:p>
        </p:txBody>
      </p:sp>
    </p:spTree>
    <p:extLst>
      <p:ext uri="{BB962C8B-B14F-4D97-AF65-F5344CB8AC3E}">
        <p14:creationId xmlns:p14="http://schemas.microsoft.com/office/powerpoint/2010/main" val="199865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8999D0-A588-4380-8EAD-E63EDFA92540}" type="datetimeFigureOut">
              <a:rPr lang="fr-FR" smtClean="0"/>
              <a:t>15/03/2020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19B37B0-4EE7-4A46-B973-AA6663465CAF}" type="slidenum">
              <a:rPr lang="fr-FR" smtClean="0"/>
              <a:t>‹#›</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14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8999D0-A588-4380-8EAD-E63EDFA92540}" type="datetimeFigureOut">
              <a:rPr lang="fr-FR" smtClean="0"/>
              <a:t>15/03/2020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19B37B0-4EE7-4A46-B973-AA6663465CAF}" type="slidenum">
              <a:rPr lang="fr-FR" smtClean="0"/>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11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999D0-A588-4380-8EAD-E63EDFA92540}" type="datetimeFigureOut">
              <a:rPr lang="fr-FR" smtClean="0"/>
              <a:t>15/03/2020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19B37B0-4EE7-4A46-B973-AA6663465CAF}" type="slidenum">
              <a:rPr lang="fr-FR" smtClean="0"/>
              <a:t>‹#›</a:t>
            </a:fld>
            <a:endParaRPr lang="fr-FR"/>
          </a:p>
        </p:txBody>
      </p:sp>
    </p:spTree>
    <p:extLst>
      <p:ext uri="{BB962C8B-B14F-4D97-AF65-F5344CB8AC3E}">
        <p14:creationId xmlns:p14="http://schemas.microsoft.com/office/powerpoint/2010/main" val="297802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999D0-A588-4380-8EAD-E63EDFA92540}" type="datetimeFigureOut">
              <a:rPr lang="fr-FR" smtClean="0"/>
              <a:t>15/03/2020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9B37B0-4EE7-4A46-B973-AA6663465CAF}" type="slidenum">
              <a:rPr lang="fr-FR" smtClean="0"/>
              <a:t>‹#›</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53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999D0-A588-4380-8EAD-E63EDFA92540}" type="datetimeFigureOut">
              <a:rPr lang="fr-FR" smtClean="0"/>
              <a:t>15/03/2020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9B37B0-4EE7-4A46-B973-AA6663465CAF}" type="slidenum">
              <a:rPr lang="fr-FR" smtClean="0"/>
              <a:t>‹#›</a:t>
            </a:fld>
            <a:endParaRPr lang="fr-FR"/>
          </a:p>
        </p:txBody>
      </p:sp>
    </p:spTree>
    <p:extLst>
      <p:ext uri="{BB962C8B-B14F-4D97-AF65-F5344CB8AC3E}">
        <p14:creationId xmlns:p14="http://schemas.microsoft.com/office/powerpoint/2010/main" val="330593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8999D0-A588-4380-8EAD-E63EDFA92540}" type="datetimeFigureOut">
              <a:rPr lang="fr-FR" smtClean="0"/>
              <a:t>15/03/2020</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9B37B0-4EE7-4A46-B973-AA6663465CAF}" type="slidenum">
              <a:rPr lang="fr-FR" smtClean="0"/>
              <a:t>‹#›</a:t>
            </a:fld>
            <a:endParaRPr lang="fr-FR"/>
          </a:p>
        </p:txBody>
      </p:sp>
    </p:spTree>
    <p:extLst>
      <p:ext uri="{BB962C8B-B14F-4D97-AF65-F5344CB8AC3E}">
        <p14:creationId xmlns:p14="http://schemas.microsoft.com/office/powerpoint/2010/main" val="2588010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andfonline.com/doi/abs/10.1076/ejes.6.3.289.14832?journalCode=neje20" TargetMode="External"/><Relationship Id="rId2" Type="http://schemas.openxmlformats.org/officeDocument/2006/relationships/hyperlink" Target="https://www.academia.edu/30612579/Postcolonial_Criticism" TargetMode="External"/><Relationship Id="rId1" Type="http://schemas.openxmlformats.org/officeDocument/2006/relationships/slideLayout" Target="../slideLayouts/slideLayout2.xml"/><Relationship Id="rId5" Type="http://schemas.openxmlformats.org/officeDocument/2006/relationships/hyperlink" Target="https://orbi.uliege.be/bitstream/2268/192385/1/Maes_Postcolonial-Criticism-Crossroads_2004.pdf" TargetMode="External"/><Relationship Id="rId4" Type="http://schemas.openxmlformats.org/officeDocument/2006/relationships/hyperlink" Target="https://www.pearsonhighered.com/assets/samplechapter/0/2/0/5/0205791697.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40699" y="1871131"/>
            <a:ext cx="6319066" cy="1277069"/>
          </a:xfrm>
          <a:prstGeom prst="rect">
            <a:avLst/>
          </a:prstGeom>
        </p:spPr>
      </p:pic>
      <p:sp>
        <p:nvSpPr>
          <p:cNvPr id="3" name="Subtitle 2"/>
          <p:cNvSpPr>
            <a:spLocks noGrp="1"/>
          </p:cNvSpPr>
          <p:nvPr>
            <p:ph type="subTitle" idx="1"/>
          </p:nvPr>
        </p:nvSpPr>
        <p:spPr>
          <a:xfrm>
            <a:off x="2427514" y="3581399"/>
            <a:ext cx="7609115" cy="2046515"/>
          </a:xfrm>
        </p:spPr>
        <p:txBody>
          <a:bodyPr>
            <a:noAutofit/>
          </a:bodyPr>
          <a:lstStyle/>
          <a:p>
            <a:r>
              <a:rPr lang="en-US" sz="1400" b="1" dirty="0"/>
              <a:t>English Studies </a:t>
            </a:r>
          </a:p>
          <a:p>
            <a:r>
              <a:rPr lang="en-US" sz="1400" b="1" dirty="0"/>
              <a:t>Semester 4: Spring 2019/2020</a:t>
            </a:r>
          </a:p>
          <a:p>
            <a:r>
              <a:rPr lang="en-US" sz="1600" b="1" dirty="0"/>
              <a:t>            </a:t>
            </a:r>
            <a:r>
              <a:rPr lang="en-US" sz="3600" b="1" dirty="0"/>
              <a:t>Introduction to Cultural </a:t>
            </a:r>
            <a:r>
              <a:rPr lang="en-US" sz="3600" b="1" dirty="0" smtClean="0"/>
              <a:t>Studies</a:t>
            </a:r>
            <a:r>
              <a:rPr lang="en-US" sz="1600" b="1" dirty="0" smtClean="0"/>
              <a:t>	</a:t>
            </a:r>
          </a:p>
          <a:p>
            <a:r>
              <a:rPr lang="en-US" sz="1400" b="1" dirty="0" smtClean="0"/>
              <a:t>Session VI, 19/3/ 2020                                                                        Professor </a:t>
            </a:r>
            <a:r>
              <a:rPr lang="en-US" sz="1400" b="1" dirty="0"/>
              <a:t>A. El Bakkali</a:t>
            </a:r>
          </a:p>
          <a:p>
            <a:endParaRPr lang="fr-FR" sz="1600" b="1" dirty="0"/>
          </a:p>
        </p:txBody>
      </p:sp>
    </p:spTree>
    <p:extLst>
      <p:ext uri="{BB962C8B-B14F-4D97-AF65-F5344CB8AC3E}">
        <p14:creationId xmlns:p14="http://schemas.microsoft.com/office/powerpoint/2010/main" val="2395289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2904"/>
            <a:ext cx="9601196" cy="1303867"/>
          </a:xfrm>
        </p:spPr>
        <p:txBody>
          <a:bodyPr>
            <a:normAutofit/>
          </a:bodyPr>
          <a:lstStyle/>
          <a:p>
            <a:r>
              <a:rPr lang="en-US" b="1" dirty="0"/>
              <a:t>Historical </a:t>
            </a:r>
            <a:r>
              <a:rPr lang="en-US" b="1" dirty="0" smtClean="0"/>
              <a:t>Development</a:t>
            </a:r>
            <a:r>
              <a:rPr lang="fr-FR" b="1" dirty="0" smtClean="0"/>
              <a:t> (1)</a:t>
            </a:r>
            <a:endParaRPr lang="fr-FR" b="1" dirty="0"/>
          </a:p>
        </p:txBody>
      </p:sp>
      <p:sp>
        <p:nvSpPr>
          <p:cNvPr id="3" name="Content Placeholder 2"/>
          <p:cNvSpPr>
            <a:spLocks noGrp="1"/>
          </p:cNvSpPr>
          <p:nvPr>
            <p:ph idx="1"/>
          </p:nvPr>
        </p:nvSpPr>
        <p:spPr>
          <a:xfrm>
            <a:off x="1295401" y="2469845"/>
            <a:ext cx="9601196" cy="3811211"/>
          </a:xfrm>
        </p:spPr>
        <p:txBody>
          <a:bodyPr/>
          <a:lstStyle/>
          <a:p>
            <a:pPr marL="0" indent="0" algn="just">
              <a:buNone/>
            </a:pPr>
            <a:r>
              <a:rPr lang="en-US" dirty="0" smtClean="0"/>
              <a:t>	</a:t>
            </a:r>
            <a:r>
              <a:rPr lang="en-US" b="1" dirty="0" smtClean="0"/>
              <a:t>Rooted </a:t>
            </a:r>
            <a:r>
              <a:rPr lang="en-US" b="1" dirty="0"/>
              <a:t>in colonial power and prejudice, </a:t>
            </a:r>
            <a:r>
              <a:rPr lang="en-US" b="1" dirty="0" err="1"/>
              <a:t>postcolonialism</a:t>
            </a:r>
            <a:r>
              <a:rPr lang="en-US" b="1" dirty="0"/>
              <a:t> develops from a four-thousand-year history of strained cultural relations between colonies in Africa and Asia and the Western world. Throughout this long history, the West became the colonizers, and many African and Asian countries and their peoples became the colonized. During the nineteenth century, Great Britain emerged as the largest colonizer and imperial power, quickly gaining control of almost one quarter of the earth’s landmass.</a:t>
            </a:r>
            <a:endParaRPr lang="fr-FR" b="1" dirty="0"/>
          </a:p>
          <a:p>
            <a:endParaRPr lang="fr-FR" dirty="0"/>
          </a:p>
        </p:txBody>
      </p:sp>
    </p:spTree>
    <p:extLst>
      <p:ext uri="{BB962C8B-B14F-4D97-AF65-F5344CB8AC3E}">
        <p14:creationId xmlns:p14="http://schemas.microsoft.com/office/powerpoint/2010/main" val="132929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2904"/>
            <a:ext cx="9601196" cy="1303867"/>
          </a:xfrm>
        </p:spPr>
        <p:txBody>
          <a:bodyPr/>
          <a:lstStyle/>
          <a:p>
            <a:r>
              <a:rPr lang="en-US" b="1" dirty="0"/>
              <a:t>Historical Development</a:t>
            </a:r>
            <a:r>
              <a:rPr lang="fr-FR" b="1" dirty="0"/>
              <a:t> </a:t>
            </a:r>
            <a:r>
              <a:rPr lang="fr-FR" b="1" dirty="0" smtClean="0"/>
              <a:t>(2)</a:t>
            </a:r>
            <a:endParaRPr lang="fr-FR" dirty="0"/>
          </a:p>
        </p:txBody>
      </p:sp>
      <p:sp>
        <p:nvSpPr>
          <p:cNvPr id="3" name="Content Placeholder 2"/>
          <p:cNvSpPr>
            <a:spLocks noGrp="1"/>
          </p:cNvSpPr>
          <p:nvPr>
            <p:ph idx="1"/>
          </p:nvPr>
        </p:nvSpPr>
        <p:spPr>
          <a:xfrm>
            <a:off x="1295401" y="2448075"/>
            <a:ext cx="9601196" cy="3822096"/>
          </a:xfrm>
        </p:spPr>
        <p:txBody>
          <a:bodyPr/>
          <a:lstStyle/>
          <a:p>
            <a:pPr marL="0" indent="0">
              <a:buNone/>
            </a:pPr>
            <a:r>
              <a:rPr lang="en-US" b="1" dirty="0" smtClean="0"/>
              <a:t>	Only </a:t>
            </a:r>
            <a:r>
              <a:rPr lang="en-US" b="1" dirty="0"/>
              <a:t>after colonization occurs and the colonized people have had time to think and to write about their oppression and loss of cultural identity does postcolonial theory come into existence. Postcolonial theory is born out of the colonized peoples’ frustrations, their direct and personal cultural clashes with the conquering culture, and their fears, hopes, and dreams about the future and their own identities.</a:t>
            </a:r>
            <a:endParaRPr lang="fr-FR" b="1" dirty="0"/>
          </a:p>
        </p:txBody>
      </p:sp>
    </p:spTree>
    <p:extLst>
      <p:ext uri="{BB962C8B-B14F-4D97-AF65-F5344CB8AC3E}">
        <p14:creationId xmlns:p14="http://schemas.microsoft.com/office/powerpoint/2010/main" val="83506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7" y="655561"/>
            <a:ext cx="9601196" cy="1303867"/>
          </a:xfrm>
        </p:spPr>
        <p:txBody>
          <a:bodyPr/>
          <a:lstStyle/>
          <a:p>
            <a:r>
              <a:rPr lang="en-US" b="1" dirty="0"/>
              <a:t>Historical Development</a:t>
            </a:r>
            <a:r>
              <a:rPr lang="fr-FR" b="1" dirty="0"/>
              <a:t> </a:t>
            </a:r>
            <a:r>
              <a:rPr lang="fr-FR" b="1" dirty="0" smtClean="0"/>
              <a:t>(3)</a:t>
            </a:r>
            <a:endParaRPr lang="fr-FR" dirty="0"/>
          </a:p>
        </p:txBody>
      </p:sp>
      <p:sp>
        <p:nvSpPr>
          <p:cNvPr id="3" name="Content Placeholder 2"/>
          <p:cNvSpPr>
            <a:spLocks noGrp="1"/>
          </p:cNvSpPr>
          <p:nvPr>
            <p:ph idx="1"/>
          </p:nvPr>
        </p:nvSpPr>
        <p:spPr>
          <a:xfrm>
            <a:off x="1208317" y="2458960"/>
            <a:ext cx="9601196" cy="3778553"/>
          </a:xfrm>
        </p:spPr>
        <p:txBody>
          <a:bodyPr/>
          <a:lstStyle/>
          <a:p>
            <a:pPr marL="0" indent="0" algn="just">
              <a:buNone/>
            </a:pPr>
            <a:r>
              <a:rPr lang="en-US" dirty="0" smtClean="0"/>
              <a:t>	</a:t>
            </a:r>
            <a:r>
              <a:rPr lang="en-US" b="1" dirty="0" smtClean="0"/>
              <a:t>Having </a:t>
            </a:r>
            <a:r>
              <a:rPr lang="en-US" b="1" dirty="0"/>
              <a:t>taught at several prestigious universities, including Princeton, Dartmouth, and the University of Chicago, </a:t>
            </a:r>
            <a:r>
              <a:rPr lang="en-US" b="1" dirty="0" err="1"/>
              <a:t>Homi</a:t>
            </a:r>
            <a:r>
              <a:rPr lang="en-US" b="1" dirty="0"/>
              <a:t> K. </a:t>
            </a:r>
            <a:r>
              <a:rPr lang="en-US" b="1" dirty="0" err="1"/>
              <a:t>Bhabha</a:t>
            </a:r>
            <a:r>
              <a:rPr lang="en-US" b="1" dirty="0"/>
              <a:t> (1949–), one of the leading postcolonial theorists and critics built on Said’s concept of the Other and Orientalism, emphasizes the concerns of the colonized. What of the individual who has been colonized? On the one hand, the colonized observes two somewhat distinct views of the world: that of the colonizer (the conqueror) and that of himself or herself, the colonized (the one who has been conquered). To what culture does this person belong? Seemingly, neither culture feels like home.</a:t>
            </a:r>
            <a:endParaRPr lang="fr-FR" b="1" dirty="0"/>
          </a:p>
        </p:txBody>
      </p:sp>
    </p:spTree>
    <p:extLst>
      <p:ext uri="{BB962C8B-B14F-4D97-AF65-F5344CB8AC3E}">
        <p14:creationId xmlns:p14="http://schemas.microsoft.com/office/powerpoint/2010/main" val="231798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7" y="633789"/>
            <a:ext cx="9601196" cy="1303867"/>
          </a:xfrm>
        </p:spPr>
        <p:txBody>
          <a:bodyPr/>
          <a:lstStyle/>
          <a:p>
            <a:r>
              <a:rPr lang="en-US" b="1" dirty="0"/>
              <a:t>Historical Development</a:t>
            </a:r>
            <a:r>
              <a:rPr lang="fr-FR" b="1" dirty="0"/>
              <a:t> </a:t>
            </a:r>
            <a:r>
              <a:rPr lang="fr-FR" b="1" dirty="0" smtClean="0"/>
              <a:t>(4)</a:t>
            </a:r>
            <a:endParaRPr lang="fr-FR" dirty="0"/>
          </a:p>
        </p:txBody>
      </p:sp>
      <p:sp>
        <p:nvSpPr>
          <p:cNvPr id="3" name="Content Placeholder 2"/>
          <p:cNvSpPr>
            <a:spLocks noGrp="1"/>
          </p:cNvSpPr>
          <p:nvPr>
            <p:ph idx="1"/>
          </p:nvPr>
        </p:nvSpPr>
        <p:spPr>
          <a:xfrm>
            <a:off x="1208317" y="2469846"/>
            <a:ext cx="9601196" cy="3318936"/>
          </a:xfrm>
        </p:spPr>
        <p:txBody>
          <a:bodyPr>
            <a:normAutofit lnSpcReduction="10000"/>
          </a:bodyPr>
          <a:lstStyle/>
          <a:p>
            <a:pPr marL="0" indent="0" algn="just">
              <a:buNone/>
            </a:pPr>
            <a:r>
              <a:rPr lang="en-US" dirty="0" smtClean="0"/>
              <a:t>	</a:t>
            </a:r>
            <a:r>
              <a:rPr lang="en-US" b="1" dirty="0" smtClean="0"/>
              <a:t>This </a:t>
            </a:r>
            <a:r>
              <a:rPr lang="en-US" b="1" dirty="0"/>
              <a:t>feeling of homelessness, of being caught between two clashing cultures, </a:t>
            </a:r>
            <a:r>
              <a:rPr lang="en-US" b="1" dirty="0" err="1"/>
              <a:t>Bhabha</a:t>
            </a:r>
            <a:r>
              <a:rPr lang="en-US" b="1" dirty="0"/>
              <a:t> calls unhomeliness, a concept referred to as double consciousness by some postcolonial theorists. This feeling or perception of abandonment by both cultures causes the colonial subject (the colonized) to become a psychological refugee. Because each psychological refugee uniquely blends his or her two cultures, no two writers who have been colonial subjects will interpret their culture(s) exactly alike. Hence, </a:t>
            </a:r>
            <a:r>
              <a:rPr lang="en-US" b="1" dirty="0" err="1"/>
              <a:t>Bhabha</a:t>
            </a:r>
            <a:r>
              <a:rPr lang="en-US" b="1" dirty="0"/>
              <a:t> argues against the tendency to </a:t>
            </a:r>
            <a:r>
              <a:rPr lang="en-US" b="1" dirty="0" err="1"/>
              <a:t>essentialize</a:t>
            </a:r>
            <a:r>
              <a:rPr lang="en-US" b="1" dirty="0"/>
              <a:t> third-world countries into a homogenous identity.</a:t>
            </a:r>
            <a:endParaRPr lang="fr-FR" b="1" dirty="0"/>
          </a:p>
        </p:txBody>
      </p:sp>
    </p:spTree>
    <p:extLst>
      <p:ext uri="{BB962C8B-B14F-4D97-AF65-F5344CB8AC3E}">
        <p14:creationId xmlns:p14="http://schemas.microsoft.com/office/powerpoint/2010/main" val="410928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545" y="612018"/>
            <a:ext cx="9601196" cy="1303867"/>
          </a:xfrm>
        </p:spPr>
        <p:txBody>
          <a:bodyPr/>
          <a:lstStyle/>
          <a:p>
            <a:r>
              <a:rPr lang="en-US" b="1" dirty="0"/>
              <a:t>Historical Development</a:t>
            </a:r>
            <a:r>
              <a:rPr lang="fr-FR" b="1" dirty="0"/>
              <a:t> </a:t>
            </a:r>
            <a:r>
              <a:rPr lang="fr-FR" b="1" dirty="0" smtClean="0"/>
              <a:t>(5)</a:t>
            </a:r>
            <a:endParaRPr lang="fr-FR" dirty="0"/>
          </a:p>
        </p:txBody>
      </p:sp>
      <p:sp>
        <p:nvSpPr>
          <p:cNvPr id="3" name="Content Placeholder 2"/>
          <p:cNvSpPr>
            <a:spLocks noGrp="1"/>
          </p:cNvSpPr>
          <p:nvPr>
            <p:ph idx="1"/>
          </p:nvPr>
        </p:nvSpPr>
        <p:spPr>
          <a:xfrm>
            <a:off x="1273629" y="2480732"/>
            <a:ext cx="9601196" cy="3318936"/>
          </a:xfrm>
        </p:spPr>
        <p:txBody>
          <a:bodyPr/>
          <a:lstStyle/>
          <a:p>
            <a:pPr marL="0" indent="0" algn="just">
              <a:buNone/>
            </a:pPr>
            <a:r>
              <a:rPr lang="en-US" dirty="0" smtClean="0"/>
              <a:t>	</a:t>
            </a:r>
            <a:r>
              <a:rPr lang="en-US" b="1" dirty="0" smtClean="0"/>
              <a:t>Although </a:t>
            </a:r>
            <a:r>
              <a:rPr lang="en-US" b="1" dirty="0"/>
              <a:t>Fanon, Said, and </a:t>
            </a:r>
            <a:r>
              <a:rPr lang="en-US" b="1" dirty="0" err="1"/>
              <a:t>Bhabha</a:t>
            </a:r>
            <a:r>
              <a:rPr lang="en-US" b="1" dirty="0"/>
              <a:t> lay much of the theoretical framework of </a:t>
            </a:r>
            <a:r>
              <a:rPr lang="en-US" b="1" dirty="0" err="1"/>
              <a:t>postcolonialism</a:t>
            </a:r>
            <a:r>
              <a:rPr lang="en-US" b="1" dirty="0"/>
              <a:t>, many others have joined them in continuing the dialogue between what </a:t>
            </a:r>
            <a:r>
              <a:rPr lang="en-US" b="1" dirty="0" err="1"/>
              <a:t>Bhabha</a:t>
            </a:r>
            <a:r>
              <a:rPr lang="en-US" b="1" dirty="0"/>
              <a:t> calls “the Occident” and “the Orient.” Concentrating on what some critics call the “flows of culture,” Postcolonialism divides into smaller theoretical schools identified by their choice of theoretical background and methodology.</a:t>
            </a:r>
            <a:endParaRPr lang="fr-FR" b="1" dirty="0"/>
          </a:p>
        </p:txBody>
      </p:sp>
    </p:spTree>
    <p:extLst>
      <p:ext uri="{BB962C8B-B14F-4D97-AF65-F5344CB8AC3E}">
        <p14:creationId xmlns:p14="http://schemas.microsoft.com/office/powerpoint/2010/main" val="412765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545" y="633789"/>
            <a:ext cx="9601196" cy="1303867"/>
          </a:xfrm>
        </p:spPr>
        <p:txBody>
          <a:bodyPr/>
          <a:lstStyle/>
          <a:p>
            <a:r>
              <a:rPr lang="en-US" b="1" dirty="0"/>
              <a:t>Historical Development</a:t>
            </a:r>
            <a:r>
              <a:rPr lang="fr-FR" b="1" dirty="0"/>
              <a:t> </a:t>
            </a:r>
            <a:r>
              <a:rPr lang="fr-FR" b="1" dirty="0" smtClean="0"/>
              <a:t>(6)</a:t>
            </a:r>
            <a:endParaRPr lang="fr-FR" dirty="0"/>
          </a:p>
        </p:txBody>
      </p:sp>
      <p:sp>
        <p:nvSpPr>
          <p:cNvPr id="3" name="Content Placeholder 2"/>
          <p:cNvSpPr>
            <a:spLocks noGrp="1"/>
          </p:cNvSpPr>
          <p:nvPr>
            <p:ph idx="1"/>
          </p:nvPr>
        </p:nvSpPr>
        <p:spPr>
          <a:xfrm>
            <a:off x="1186545" y="2448075"/>
            <a:ext cx="9601196" cy="3318936"/>
          </a:xfrm>
        </p:spPr>
        <p:txBody>
          <a:bodyPr/>
          <a:lstStyle/>
          <a:p>
            <a:pPr marL="0" indent="0" algn="just">
              <a:buNone/>
            </a:pPr>
            <a:r>
              <a:rPr lang="en-US" dirty="0" smtClean="0"/>
              <a:t>	</a:t>
            </a:r>
            <a:r>
              <a:rPr lang="en-US" b="1" dirty="0" smtClean="0"/>
              <a:t>Marxism</a:t>
            </a:r>
            <a:r>
              <a:rPr lang="en-US" b="1" dirty="0"/>
              <a:t>, </a:t>
            </a:r>
            <a:r>
              <a:rPr lang="en-US" b="1" dirty="0" err="1"/>
              <a:t>poststructuralism</a:t>
            </a:r>
            <a:r>
              <a:rPr lang="en-US" b="1" dirty="0"/>
              <a:t>, feminism, African-American, and psychoanalytic criticism (usually of the </a:t>
            </a:r>
            <a:r>
              <a:rPr lang="en-US" b="1" dirty="0" err="1"/>
              <a:t>Lacanian</a:t>
            </a:r>
            <a:r>
              <a:rPr lang="en-US" b="1" dirty="0"/>
              <a:t> variety) all influence postcolonial theory. For example, </a:t>
            </a:r>
            <a:r>
              <a:rPr lang="en-US" b="1" dirty="0" err="1"/>
              <a:t>Gayatri</a:t>
            </a:r>
            <a:r>
              <a:rPr lang="en-US" b="1" dirty="0"/>
              <a:t> </a:t>
            </a:r>
            <a:r>
              <a:rPr lang="en-US" b="1" dirty="0" err="1"/>
              <a:t>Spivak</a:t>
            </a:r>
            <a:r>
              <a:rPr lang="en-US" b="1" dirty="0"/>
              <a:t>, the publisher of the English translation of Jacques Derrida’s Of Grammatology (1976), is a feminist, postcolonial critic who applies deconstructive interpretations of imperialism while simultaneously questioning the premises of the Marxism, feminism, and </a:t>
            </a:r>
            <a:r>
              <a:rPr lang="en-US" b="1" dirty="0" err="1"/>
              <a:t>Derridean</a:t>
            </a:r>
            <a:r>
              <a:rPr lang="en-US" b="1" dirty="0"/>
              <a:t> deconstruction that she espouses.</a:t>
            </a:r>
            <a:endParaRPr lang="fr-FR" b="1" dirty="0"/>
          </a:p>
        </p:txBody>
      </p:sp>
    </p:spTree>
    <p:extLst>
      <p:ext uri="{BB962C8B-B14F-4D97-AF65-F5344CB8AC3E}">
        <p14:creationId xmlns:p14="http://schemas.microsoft.com/office/powerpoint/2010/main" val="1423285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5561"/>
            <a:ext cx="9601196" cy="1303867"/>
          </a:xfrm>
        </p:spPr>
        <p:txBody>
          <a:bodyPr/>
          <a:lstStyle/>
          <a:p>
            <a:r>
              <a:rPr lang="en-US" b="1" dirty="0"/>
              <a:t>Historical Development</a:t>
            </a:r>
            <a:r>
              <a:rPr lang="fr-FR" b="1" dirty="0"/>
              <a:t> </a:t>
            </a:r>
            <a:r>
              <a:rPr lang="fr-FR" b="1" dirty="0" smtClean="0"/>
              <a:t>(7)</a:t>
            </a:r>
            <a:endParaRPr lang="fr-FR" dirty="0"/>
          </a:p>
        </p:txBody>
      </p:sp>
      <p:sp>
        <p:nvSpPr>
          <p:cNvPr id="3" name="Content Placeholder 2"/>
          <p:cNvSpPr>
            <a:spLocks noGrp="1"/>
          </p:cNvSpPr>
          <p:nvPr>
            <p:ph idx="1"/>
          </p:nvPr>
        </p:nvSpPr>
        <p:spPr>
          <a:xfrm>
            <a:off x="1295402" y="2491618"/>
            <a:ext cx="9601196" cy="3318936"/>
          </a:xfrm>
        </p:spPr>
        <p:txBody>
          <a:bodyPr/>
          <a:lstStyle/>
          <a:p>
            <a:pPr marL="0" indent="0" algn="just">
              <a:buNone/>
            </a:pPr>
            <a:r>
              <a:rPr lang="en-US" dirty="0" smtClean="0"/>
              <a:t>	</a:t>
            </a:r>
            <a:r>
              <a:rPr lang="en-US" b="1" dirty="0" smtClean="0"/>
              <a:t>Postcolonialism </a:t>
            </a:r>
            <a:r>
              <a:rPr lang="en-US" b="1" dirty="0"/>
              <a:t>is a varied approach to textual analysis assumes that literature, culture, and history all affect each other in significant ways. Postcolonial critics also believe in the unavoidability of subjective and political interpretations in literary studies, arguing that criticism and theory must be relevant to society as it really is. As such, these critics assert that colonialism was and is a cause of suffering and oppression, a cause that is inherently unjust.</a:t>
            </a:r>
            <a:endParaRPr lang="fr-FR" b="1" dirty="0"/>
          </a:p>
        </p:txBody>
      </p:sp>
    </p:spTree>
    <p:extLst>
      <p:ext uri="{BB962C8B-B14F-4D97-AF65-F5344CB8AC3E}">
        <p14:creationId xmlns:p14="http://schemas.microsoft.com/office/powerpoint/2010/main" val="63401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6" y="655560"/>
            <a:ext cx="9601196" cy="1303867"/>
          </a:xfrm>
        </p:spPr>
        <p:txBody>
          <a:bodyPr/>
          <a:lstStyle/>
          <a:p>
            <a:r>
              <a:rPr lang="en-US" b="1" dirty="0"/>
              <a:t>Historical Development</a:t>
            </a:r>
            <a:r>
              <a:rPr lang="fr-FR" b="1" dirty="0"/>
              <a:t> (7)</a:t>
            </a:r>
            <a:endParaRPr lang="fr-FR" dirty="0"/>
          </a:p>
        </p:txBody>
      </p:sp>
      <p:sp>
        <p:nvSpPr>
          <p:cNvPr id="3" name="Content Placeholder 2"/>
          <p:cNvSpPr>
            <a:spLocks noGrp="1"/>
          </p:cNvSpPr>
          <p:nvPr>
            <p:ph idx="1"/>
          </p:nvPr>
        </p:nvSpPr>
        <p:spPr>
          <a:xfrm>
            <a:off x="1295402" y="2437189"/>
            <a:ext cx="9601196" cy="3318936"/>
          </a:xfrm>
        </p:spPr>
        <p:txBody>
          <a:bodyPr>
            <a:normAutofit/>
          </a:bodyPr>
          <a:lstStyle/>
          <a:p>
            <a:pPr marL="0" indent="0" algn="just">
              <a:buNone/>
            </a:pPr>
            <a:r>
              <a:rPr lang="en-US" b="1" dirty="0" smtClean="0"/>
              <a:t>	Furthermore</a:t>
            </a:r>
            <a:r>
              <a:rPr lang="en-US" b="1" dirty="0"/>
              <a:t>, colonialism is not a thing of the past, but continues </a:t>
            </a:r>
            <a:r>
              <a:rPr lang="en-US" b="1" dirty="0" smtClean="0"/>
              <a:t>today- how be it </a:t>
            </a:r>
            <a:r>
              <a:rPr lang="en-US" b="1" dirty="0"/>
              <a:t>in subtler and less open </a:t>
            </a:r>
            <a:r>
              <a:rPr lang="en-US" b="1" dirty="0" smtClean="0"/>
              <a:t>ways- as </a:t>
            </a:r>
            <a:r>
              <a:rPr lang="en-US" b="1" dirty="0"/>
              <a:t>a form of oppression and as such, must be opposed. As the contemporary critic Sam </a:t>
            </a:r>
            <a:r>
              <a:rPr lang="en-US" b="1" dirty="0" err="1"/>
              <a:t>Durrant</a:t>
            </a:r>
            <a:r>
              <a:rPr lang="en-US" b="1" dirty="0"/>
              <a:t> writes in Postcolonial Narrative and the Work of Mourning (2003), “Post-colonialism as a praxis is grounded in an appeal to an ethical universal entailing a simple respect for human suffering and a fundamental revolt against it.” Suffering and enslavement, maintain </a:t>
            </a:r>
            <a:r>
              <a:rPr lang="en-US" b="1" dirty="0" err="1"/>
              <a:t>postcolonialists</a:t>
            </a:r>
            <a:r>
              <a:rPr lang="en-US" b="1" dirty="0"/>
              <a:t>, are elements of oppression and are “simply wrong.”</a:t>
            </a:r>
            <a:endParaRPr lang="fr-FR" b="1" dirty="0"/>
          </a:p>
          <a:p>
            <a:endParaRPr lang="fr-FR" dirty="0"/>
          </a:p>
        </p:txBody>
      </p:sp>
    </p:spTree>
    <p:extLst>
      <p:ext uri="{BB962C8B-B14F-4D97-AF65-F5344CB8AC3E}">
        <p14:creationId xmlns:p14="http://schemas.microsoft.com/office/powerpoint/2010/main" val="192679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2" y="655561"/>
            <a:ext cx="9601196" cy="1303867"/>
          </a:xfrm>
        </p:spPr>
        <p:txBody>
          <a:bodyPr>
            <a:normAutofit/>
          </a:bodyPr>
          <a:lstStyle/>
          <a:p>
            <a:r>
              <a:rPr lang="en-US" b="1" dirty="0" smtClean="0"/>
              <a:t>Assumptions</a:t>
            </a:r>
            <a:endParaRPr lang="fr-FR" dirty="0"/>
          </a:p>
        </p:txBody>
      </p:sp>
      <p:sp>
        <p:nvSpPr>
          <p:cNvPr id="3" name="Content Placeholder 2"/>
          <p:cNvSpPr>
            <a:spLocks noGrp="1"/>
          </p:cNvSpPr>
          <p:nvPr>
            <p:ph idx="1"/>
          </p:nvPr>
        </p:nvSpPr>
        <p:spPr>
          <a:xfrm>
            <a:off x="1295402" y="2458960"/>
            <a:ext cx="9601196" cy="3318936"/>
          </a:xfrm>
        </p:spPr>
        <p:txBody>
          <a:bodyPr/>
          <a:lstStyle/>
          <a:p>
            <a:r>
              <a:rPr lang="en-US" b="1" dirty="0" smtClean="0"/>
              <a:t>At </a:t>
            </a:r>
            <a:r>
              <a:rPr lang="en-US" b="1" dirty="0"/>
              <a:t>the center of postcolonial theory exists an inherent tension among three categories of </a:t>
            </a:r>
            <a:r>
              <a:rPr lang="en-US" b="1" dirty="0" err="1"/>
              <a:t>postcolonialists</a:t>
            </a:r>
            <a:r>
              <a:rPr lang="en-US" b="1" dirty="0"/>
              <a:t>: </a:t>
            </a:r>
            <a:endParaRPr lang="fr-FR" b="1" dirty="0"/>
          </a:p>
          <a:p>
            <a:r>
              <a:rPr lang="en-US" b="1" dirty="0"/>
              <a:t>(1) those who have been academically trained and are living in the West, </a:t>
            </a:r>
            <a:endParaRPr lang="fr-FR" b="1" dirty="0"/>
          </a:p>
          <a:p>
            <a:r>
              <a:rPr lang="en-US" b="1" dirty="0"/>
              <a:t>(2) those who were raised in non-Western cultures but now reside in the West.</a:t>
            </a:r>
            <a:endParaRPr lang="fr-FR" b="1" dirty="0"/>
          </a:p>
          <a:p>
            <a:r>
              <a:rPr lang="en-US" b="1" dirty="0"/>
              <a:t>(3) those subaltern writers living and writing in non-Western cultures.</a:t>
            </a:r>
            <a:endParaRPr lang="fr-FR" b="1" dirty="0"/>
          </a:p>
        </p:txBody>
      </p:sp>
    </p:spTree>
    <p:extLst>
      <p:ext uri="{BB962C8B-B14F-4D97-AF65-F5344CB8AC3E}">
        <p14:creationId xmlns:p14="http://schemas.microsoft.com/office/powerpoint/2010/main" val="146388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774" y="655561"/>
            <a:ext cx="9601196" cy="1303867"/>
          </a:xfrm>
        </p:spPr>
        <p:txBody>
          <a:bodyPr>
            <a:normAutofit/>
          </a:bodyPr>
          <a:lstStyle/>
          <a:p>
            <a:r>
              <a:rPr lang="en-US" b="1" dirty="0" smtClean="0"/>
              <a:t>Criticism</a:t>
            </a:r>
            <a:endParaRPr lang="fr-FR" dirty="0"/>
          </a:p>
        </p:txBody>
      </p:sp>
      <p:sp>
        <p:nvSpPr>
          <p:cNvPr id="3" name="Content Placeholder 2"/>
          <p:cNvSpPr>
            <a:spLocks noGrp="1"/>
          </p:cNvSpPr>
          <p:nvPr>
            <p:ph idx="1"/>
          </p:nvPr>
        </p:nvSpPr>
        <p:spPr>
          <a:xfrm>
            <a:off x="1295402" y="2458959"/>
            <a:ext cx="9601196" cy="3811211"/>
          </a:xfrm>
        </p:spPr>
        <p:txBody>
          <a:bodyPr>
            <a:normAutofit fontScale="92500" lnSpcReduction="10000"/>
          </a:bodyPr>
          <a:lstStyle/>
          <a:p>
            <a:pPr marL="0" indent="0" algn="just">
              <a:buNone/>
            </a:pPr>
            <a:r>
              <a:rPr lang="en-US" b="1" dirty="0" smtClean="0"/>
              <a:t>	Like </a:t>
            </a:r>
            <a:r>
              <a:rPr lang="en-US" b="1" dirty="0"/>
              <a:t>other approaches to textual analysis, </a:t>
            </a:r>
            <a:r>
              <a:rPr lang="en-US" b="1" dirty="0" smtClean="0"/>
              <a:t>post-colonialism </a:t>
            </a:r>
            <a:r>
              <a:rPr lang="en-US" b="1" dirty="0"/>
              <a:t>is not a homogenous school of literary theory and criticism, but a loosely defined set of theories and methodologies that seeks to uncover and discover what happens to the colonized once they have been conquered by the colonizers</a:t>
            </a:r>
            <a:r>
              <a:rPr lang="en-US" b="1" dirty="0" smtClean="0"/>
              <a:t>.</a:t>
            </a:r>
            <a:endParaRPr lang="fr-FR" b="1" dirty="0"/>
          </a:p>
          <a:p>
            <a:pPr marL="0" indent="0" algn="just">
              <a:buNone/>
            </a:pPr>
            <a:r>
              <a:rPr lang="en-US" b="1" dirty="0" smtClean="0"/>
              <a:t>	Postcolonialism </a:t>
            </a:r>
            <a:r>
              <a:rPr lang="en-US" b="1" dirty="0"/>
              <a:t>chiefly deals with literature that has been written by the colonized, in colonized countries. Its aim is to examine what has been missing from literary analyses by highlighting the interest of the colonized and the, destructive forces of the colonizer’s hegemony as forced on the colonized</a:t>
            </a:r>
            <a:r>
              <a:rPr lang="en-US" b="1" dirty="0" smtClean="0"/>
              <a:t>.</a:t>
            </a:r>
            <a:endParaRPr lang="fr-FR" b="1" dirty="0"/>
          </a:p>
          <a:p>
            <a:pPr marL="0" indent="0" algn="just">
              <a:buNone/>
            </a:pPr>
            <a:r>
              <a:rPr lang="en-US" b="1" dirty="0" smtClean="0"/>
              <a:t>	Whether </a:t>
            </a:r>
            <a:r>
              <a:rPr lang="en-US" b="1" dirty="0"/>
              <a:t>the postcolonial critic embraces the tenets of feminism, psychoanalysis, Marxism, or any other theoretical framework, such a critic emphasizes each person’s humanity and right to personal freedom.</a:t>
            </a:r>
            <a:endParaRPr lang="fr-FR" b="1" dirty="0"/>
          </a:p>
          <a:p>
            <a:endParaRPr lang="fr-FR" dirty="0"/>
          </a:p>
        </p:txBody>
      </p:sp>
    </p:spTree>
    <p:extLst>
      <p:ext uri="{BB962C8B-B14F-4D97-AF65-F5344CB8AC3E}">
        <p14:creationId xmlns:p14="http://schemas.microsoft.com/office/powerpoint/2010/main" val="178925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66447"/>
            <a:ext cx="9601196" cy="1303867"/>
          </a:xfrm>
        </p:spPr>
        <p:txBody>
          <a:bodyPr/>
          <a:lstStyle/>
          <a:p>
            <a:r>
              <a:rPr lang="fr-FR" b="1" dirty="0" smtClean="0"/>
              <a:t>Postcolonial </a:t>
            </a:r>
            <a:r>
              <a:rPr lang="fr-FR" b="1" dirty="0" err="1" smtClean="0"/>
              <a:t>Theory</a:t>
            </a:r>
            <a:r>
              <a:rPr lang="fr-FR" b="1" dirty="0" smtClean="0"/>
              <a:t> and </a:t>
            </a:r>
            <a:r>
              <a:rPr lang="fr-FR" b="1" dirty="0" err="1" smtClean="0"/>
              <a:t>Criticism</a:t>
            </a:r>
            <a:endParaRPr lang="fr-FR" b="1" dirty="0"/>
          </a:p>
        </p:txBody>
      </p:sp>
      <p:sp>
        <p:nvSpPr>
          <p:cNvPr id="3" name="Content Placeholder 2"/>
          <p:cNvSpPr>
            <a:spLocks noGrp="1"/>
          </p:cNvSpPr>
          <p:nvPr>
            <p:ph idx="1"/>
          </p:nvPr>
        </p:nvSpPr>
        <p:spPr>
          <a:xfrm>
            <a:off x="1295401" y="2437189"/>
            <a:ext cx="9601196" cy="3832982"/>
          </a:xfrm>
        </p:spPr>
        <p:txBody>
          <a:bodyPr>
            <a:normAutofit fontScale="85000" lnSpcReduction="20000"/>
          </a:bodyPr>
          <a:lstStyle/>
          <a:p>
            <a:r>
              <a:rPr lang="en-US" b="1" dirty="0"/>
              <a:t>Introduction</a:t>
            </a:r>
            <a:endParaRPr lang="fr-FR" dirty="0"/>
          </a:p>
          <a:p>
            <a:r>
              <a:rPr lang="en-US" b="1" dirty="0"/>
              <a:t>A Formation of Postcolonial Theory</a:t>
            </a:r>
            <a:endParaRPr lang="fr-FR" dirty="0"/>
          </a:p>
          <a:p>
            <a:pPr lvl="1"/>
            <a:r>
              <a:rPr lang="en-US" b="1" dirty="0"/>
              <a:t>Humanitarian justification</a:t>
            </a:r>
            <a:endParaRPr lang="fr-FR" dirty="0"/>
          </a:p>
          <a:p>
            <a:pPr lvl="1"/>
            <a:r>
              <a:rPr lang="en-US" b="1" dirty="0"/>
              <a:t>Economic justification</a:t>
            </a:r>
            <a:endParaRPr lang="fr-FR" dirty="0"/>
          </a:p>
          <a:p>
            <a:pPr lvl="1"/>
            <a:r>
              <a:rPr lang="en-US" b="1" dirty="0"/>
              <a:t>Political justification</a:t>
            </a:r>
            <a:endParaRPr lang="fr-FR" dirty="0"/>
          </a:p>
          <a:p>
            <a:pPr lvl="1"/>
            <a:r>
              <a:rPr lang="en-US" b="1" dirty="0"/>
              <a:t>Religious justification</a:t>
            </a:r>
            <a:endParaRPr lang="fr-FR" dirty="0"/>
          </a:p>
          <a:p>
            <a:r>
              <a:rPr lang="en-US" b="1" dirty="0"/>
              <a:t>Postcolonialism: “The Empire Writes Back”</a:t>
            </a:r>
            <a:endParaRPr lang="fr-FR" dirty="0"/>
          </a:p>
          <a:p>
            <a:r>
              <a:rPr lang="en-US" b="1" dirty="0"/>
              <a:t>Historical Development</a:t>
            </a:r>
            <a:endParaRPr lang="fr-FR" dirty="0"/>
          </a:p>
          <a:p>
            <a:r>
              <a:rPr lang="en-US" b="1" dirty="0"/>
              <a:t>Assumptions</a:t>
            </a:r>
            <a:endParaRPr lang="fr-FR" dirty="0"/>
          </a:p>
          <a:p>
            <a:r>
              <a:rPr lang="en-US" b="1" dirty="0"/>
              <a:t>Criticism</a:t>
            </a:r>
            <a:endParaRPr lang="fr-FR" dirty="0"/>
          </a:p>
          <a:p>
            <a:endParaRPr lang="fr-FR" dirty="0"/>
          </a:p>
        </p:txBody>
      </p:sp>
    </p:spTree>
    <p:extLst>
      <p:ext uri="{BB962C8B-B14F-4D97-AF65-F5344CB8AC3E}">
        <p14:creationId xmlns:p14="http://schemas.microsoft.com/office/powerpoint/2010/main" val="4235591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9" y="655560"/>
            <a:ext cx="9601196" cy="1303867"/>
          </a:xfrm>
        </p:spPr>
        <p:txBody>
          <a:bodyPr/>
          <a:lstStyle/>
          <a:p>
            <a:r>
              <a:rPr lang="fr-FR" b="1" dirty="0" err="1" smtClean="0"/>
              <a:t>References</a:t>
            </a:r>
            <a:endParaRPr lang="fr-FR" b="1" dirty="0"/>
          </a:p>
        </p:txBody>
      </p:sp>
      <p:sp>
        <p:nvSpPr>
          <p:cNvPr id="3" name="Content Placeholder 2"/>
          <p:cNvSpPr>
            <a:spLocks noGrp="1"/>
          </p:cNvSpPr>
          <p:nvPr>
            <p:ph idx="1"/>
          </p:nvPr>
        </p:nvSpPr>
        <p:spPr>
          <a:xfrm>
            <a:off x="1219202" y="2458960"/>
            <a:ext cx="9601196" cy="3800325"/>
          </a:xfrm>
        </p:spPr>
        <p:txBody>
          <a:bodyPr>
            <a:noAutofit/>
          </a:bodyPr>
          <a:lstStyle/>
          <a:p>
            <a:r>
              <a:rPr lang="en-US" sz="2000" b="1" dirty="0"/>
              <a:t>The formation of postcolonial </a:t>
            </a:r>
            <a:r>
              <a:rPr lang="en-US" sz="2000" b="1" dirty="0" smtClean="0"/>
              <a:t>theory, </a:t>
            </a:r>
            <a:r>
              <a:rPr lang="nl-NL" sz="2000" b="1" dirty="0" smtClean="0"/>
              <a:t>Lazare </a:t>
            </a:r>
            <a:r>
              <a:rPr lang="nl-NL" sz="2000" b="1" dirty="0"/>
              <a:t>S Rukundwa &amp; Andries G </a:t>
            </a:r>
            <a:r>
              <a:rPr lang="nl-NL" sz="2000" b="1" dirty="0" smtClean="0"/>
              <a:t>van</a:t>
            </a:r>
          </a:p>
          <a:p>
            <a:r>
              <a:rPr lang="fr-FR" sz="2000" dirty="0">
                <a:hlinkClick r:id="rId2"/>
              </a:rPr>
              <a:t>https://</a:t>
            </a:r>
            <a:r>
              <a:rPr lang="fr-FR" sz="2000" dirty="0" smtClean="0">
                <a:hlinkClick r:id="rId2"/>
              </a:rPr>
              <a:t>www.academia.edu/30612579/Postcolonial_Criticism</a:t>
            </a:r>
            <a:endParaRPr lang="fr-FR" sz="2000" dirty="0" smtClean="0"/>
          </a:p>
          <a:p>
            <a:r>
              <a:rPr lang="fr-FR" sz="2000" dirty="0">
                <a:hlinkClick r:id="rId3"/>
              </a:rPr>
              <a:t>https://</a:t>
            </a:r>
            <a:r>
              <a:rPr lang="fr-FR" sz="2000" dirty="0" smtClean="0">
                <a:hlinkClick r:id="rId3"/>
              </a:rPr>
              <a:t>www.tandfonline.com/doi/abs/10.1076/ejes.6.3.289.14832?journalCode=neje20</a:t>
            </a:r>
            <a:endParaRPr lang="fr-FR" sz="2000" dirty="0" smtClean="0"/>
          </a:p>
          <a:p>
            <a:r>
              <a:rPr lang="fr-FR" sz="2000" dirty="0">
                <a:hlinkClick r:id="rId4"/>
              </a:rPr>
              <a:t>https://</a:t>
            </a:r>
            <a:r>
              <a:rPr lang="fr-FR" sz="2000" dirty="0" smtClean="0">
                <a:hlinkClick r:id="rId4"/>
              </a:rPr>
              <a:t>www.pearsonhighered.com/assets/samplechapter/0/2/0/5/0205791697.pdf</a:t>
            </a:r>
            <a:endParaRPr lang="fr-FR" sz="2000" dirty="0" smtClean="0"/>
          </a:p>
          <a:p>
            <a:r>
              <a:rPr lang="fr-FR" sz="2000" dirty="0">
                <a:hlinkClick r:id="rId5"/>
              </a:rPr>
              <a:t>https://orbi.uliege.be/bitstream/2268/192385/1/Maes_Postcolonial-Criticism-Crossroads_2004.pdf</a:t>
            </a:r>
            <a:endParaRPr lang="fr-FR" sz="2000" dirty="0"/>
          </a:p>
        </p:txBody>
      </p:sp>
    </p:spTree>
    <p:extLst>
      <p:ext uri="{BB962C8B-B14F-4D97-AF65-F5344CB8AC3E}">
        <p14:creationId xmlns:p14="http://schemas.microsoft.com/office/powerpoint/2010/main" val="304639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fr-FR" b="1" dirty="0" smtClean="0"/>
          </a:p>
          <a:p>
            <a:pPr marL="0" indent="0" algn="ctr">
              <a:buNone/>
            </a:pPr>
            <a:r>
              <a:rPr lang="fr-FR" sz="4400" b="1" dirty="0" err="1" smtClean="0"/>
              <a:t>Thank</a:t>
            </a:r>
            <a:r>
              <a:rPr lang="fr-FR" sz="4400" b="1" dirty="0" smtClean="0"/>
              <a:t> You </a:t>
            </a:r>
            <a:endParaRPr lang="fr-FR" sz="4400" b="1" dirty="0"/>
          </a:p>
        </p:txBody>
      </p:sp>
    </p:spTree>
    <p:extLst>
      <p:ext uri="{BB962C8B-B14F-4D97-AF65-F5344CB8AC3E}">
        <p14:creationId xmlns:p14="http://schemas.microsoft.com/office/powerpoint/2010/main" val="271389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2903"/>
            <a:ext cx="9601196" cy="1303867"/>
          </a:xfrm>
        </p:spPr>
        <p:txBody>
          <a:bodyPr>
            <a:normAutofit/>
          </a:bodyPr>
          <a:lstStyle/>
          <a:p>
            <a:r>
              <a:rPr lang="en-US" b="1" dirty="0" smtClean="0"/>
              <a:t>Introduction (1)</a:t>
            </a:r>
            <a:endParaRPr lang="fr-FR" dirty="0"/>
          </a:p>
        </p:txBody>
      </p:sp>
      <p:sp>
        <p:nvSpPr>
          <p:cNvPr id="3" name="Content Placeholder 2"/>
          <p:cNvSpPr>
            <a:spLocks noGrp="1"/>
          </p:cNvSpPr>
          <p:nvPr>
            <p:ph idx="1"/>
          </p:nvPr>
        </p:nvSpPr>
        <p:spPr>
          <a:xfrm>
            <a:off x="1295401" y="2437188"/>
            <a:ext cx="9601196" cy="3756783"/>
          </a:xfrm>
        </p:spPr>
        <p:txBody>
          <a:bodyPr>
            <a:normAutofit fontScale="92500" lnSpcReduction="20000"/>
          </a:bodyPr>
          <a:lstStyle/>
          <a:p>
            <a:pPr marL="0" indent="0" algn="ctr">
              <a:buNone/>
            </a:pPr>
            <a:r>
              <a:rPr lang="en-US" b="1" dirty="0"/>
              <a:t>“The final hour of colonialism has struck, and millions of inhabitants of Africa, Asia, and Latin America rise to meet a new life and demand their unrestricted right to self-determination</a:t>
            </a:r>
            <a:r>
              <a:rPr lang="en-US" b="1" dirty="0" smtClean="0"/>
              <a:t>.”</a:t>
            </a:r>
            <a:r>
              <a:rPr lang="fr-FR" b="1" dirty="0"/>
              <a:t> </a:t>
            </a:r>
            <a:endParaRPr lang="fr-FR" b="1" dirty="0" smtClean="0"/>
          </a:p>
          <a:p>
            <a:pPr marL="0" indent="0" algn="ctr">
              <a:buNone/>
            </a:pPr>
            <a:r>
              <a:rPr lang="en-US" dirty="0" err="1" smtClean="0"/>
              <a:t>Che</a:t>
            </a:r>
            <a:r>
              <a:rPr lang="en-US" dirty="0" smtClean="0"/>
              <a:t> </a:t>
            </a:r>
            <a:r>
              <a:rPr lang="en-US" dirty="0"/>
              <a:t>Guevara, speech to the United Nations, December 11, 1964</a:t>
            </a:r>
            <a:endParaRPr lang="fr-FR" dirty="0"/>
          </a:p>
          <a:p>
            <a:pPr marL="0" indent="0" algn="ctr">
              <a:buNone/>
            </a:pPr>
            <a:r>
              <a:rPr lang="en-US" dirty="0"/>
              <a:t>	</a:t>
            </a:r>
            <a:r>
              <a:rPr lang="en-US" b="1" dirty="0" smtClean="0"/>
              <a:t>Postcolonial </a:t>
            </a:r>
            <a:r>
              <a:rPr lang="en-US" b="1" dirty="0"/>
              <a:t>perspectives emerge from the colonial testimony of Third World countries and the discourses of “minorities” within the geopolitical divisions of East and West, North and South. They intervene in those ideological discourses of modernity that attempt to give a hegemonic “normality” to the uneven development and the differential, often disadvantaged, histories of nations, race, communities, peoples</a:t>
            </a:r>
            <a:r>
              <a:rPr lang="en-US" dirty="0"/>
              <a:t>. </a:t>
            </a:r>
            <a:endParaRPr lang="en-US" dirty="0" smtClean="0"/>
          </a:p>
          <a:p>
            <a:pPr marL="0" indent="0" algn="ctr">
              <a:buNone/>
            </a:pPr>
            <a:r>
              <a:rPr lang="en-US" dirty="0" err="1" smtClean="0"/>
              <a:t>Bhabha</a:t>
            </a:r>
            <a:r>
              <a:rPr lang="en-US" dirty="0" smtClean="0"/>
              <a:t> </a:t>
            </a:r>
            <a:r>
              <a:rPr lang="en-US" dirty="0"/>
              <a:t>(1994:171</a:t>
            </a:r>
            <a:r>
              <a:rPr lang="en-US" dirty="0" smtClean="0"/>
              <a:t>)</a:t>
            </a:r>
            <a:endParaRPr lang="fr-FR" dirty="0"/>
          </a:p>
        </p:txBody>
      </p:sp>
    </p:spTree>
    <p:extLst>
      <p:ext uri="{BB962C8B-B14F-4D97-AF65-F5344CB8AC3E}">
        <p14:creationId xmlns:p14="http://schemas.microsoft.com/office/powerpoint/2010/main" val="93602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774" y="644675"/>
            <a:ext cx="9601196" cy="1303867"/>
          </a:xfrm>
        </p:spPr>
        <p:txBody>
          <a:bodyPr/>
          <a:lstStyle/>
          <a:p>
            <a:r>
              <a:rPr lang="en-US" b="1" dirty="0"/>
              <a:t>Introduction </a:t>
            </a:r>
            <a:r>
              <a:rPr lang="en-US" b="1" dirty="0" smtClean="0"/>
              <a:t>(2)</a:t>
            </a:r>
            <a:endParaRPr lang="fr-FR" dirty="0"/>
          </a:p>
        </p:txBody>
      </p:sp>
      <p:sp>
        <p:nvSpPr>
          <p:cNvPr id="3" name="Content Placeholder 2"/>
          <p:cNvSpPr>
            <a:spLocks noGrp="1"/>
          </p:cNvSpPr>
          <p:nvPr>
            <p:ph idx="1"/>
          </p:nvPr>
        </p:nvSpPr>
        <p:spPr>
          <a:xfrm>
            <a:off x="1251858" y="2437190"/>
            <a:ext cx="9601196" cy="3318936"/>
          </a:xfrm>
        </p:spPr>
        <p:txBody>
          <a:bodyPr>
            <a:normAutofit/>
          </a:bodyPr>
          <a:lstStyle/>
          <a:p>
            <a:pPr marL="0" indent="0">
              <a:buNone/>
            </a:pPr>
            <a:r>
              <a:rPr lang="en-US" b="1" dirty="0" smtClean="0"/>
              <a:t>	Postcolonial </a:t>
            </a:r>
            <a:r>
              <a:rPr lang="en-US" b="1" dirty="0"/>
              <a:t>theory is built from the colonial experiences of people who engaged in liberation struggles around the world and particularly in the tri-continental countries in Africa, south and south East Asia and Latin America</a:t>
            </a:r>
            <a:r>
              <a:rPr lang="en-US" dirty="0" smtClean="0"/>
              <a:t>.</a:t>
            </a:r>
            <a:endParaRPr lang="fr-FR" dirty="0"/>
          </a:p>
          <a:p>
            <a:pPr marL="0" indent="0">
              <a:buNone/>
            </a:pPr>
            <a:r>
              <a:rPr lang="en-US" b="1" dirty="0" smtClean="0"/>
              <a:t>	Postcolonial </a:t>
            </a:r>
            <a:r>
              <a:rPr lang="en-US" b="1" dirty="0"/>
              <a:t>critique is concerned with the history of colonialism only to the extent that history has determined the configurations and power structures of the present.</a:t>
            </a:r>
            <a:r>
              <a:rPr lang="en-US" dirty="0"/>
              <a:t> Young (2001:1-11, 57-69)</a:t>
            </a:r>
            <a:endParaRPr lang="fr-FR" dirty="0"/>
          </a:p>
          <a:p>
            <a:endParaRPr lang="fr-FR" dirty="0"/>
          </a:p>
        </p:txBody>
      </p:sp>
    </p:spTree>
    <p:extLst>
      <p:ext uri="{BB962C8B-B14F-4D97-AF65-F5344CB8AC3E}">
        <p14:creationId xmlns:p14="http://schemas.microsoft.com/office/powerpoint/2010/main" val="363452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31" y="622904"/>
            <a:ext cx="9601196" cy="1836057"/>
          </a:xfrm>
        </p:spPr>
        <p:txBody>
          <a:bodyPr>
            <a:normAutofit/>
          </a:bodyPr>
          <a:lstStyle/>
          <a:p>
            <a:r>
              <a:rPr lang="en-US" sz="3600" b="1" dirty="0" smtClean="0"/>
              <a:t>A Formation of Postcolonial Theory</a:t>
            </a:r>
            <a:br>
              <a:rPr lang="en-US" sz="3600" b="1" dirty="0" smtClean="0"/>
            </a:br>
            <a:r>
              <a:rPr lang="en-US" sz="3200" b="1" dirty="0"/>
              <a:t>Humanitarian </a:t>
            </a:r>
            <a:r>
              <a:rPr lang="en-US" sz="3200" b="1" dirty="0" smtClean="0"/>
              <a:t>justification</a:t>
            </a:r>
            <a:endParaRPr lang="fr-FR" sz="3200" dirty="0"/>
          </a:p>
        </p:txBody>
      </p:sp>
      <p:sp>
        <p:nvSpPr>
          <p:cNvPr id="3" name="Content Placeholder 2"/>
          <p:cNvSpPr>
            <a:spLocks noGrp="1"/>
          </p:cNvSpPr>
          <p:nvPr>
            <p:ph idx="1"/>
          </p:nvPr>
        </p:nvSpPr>
        <p:spPr>
          <a:xfrm>
            <a:off x="1251859" y="2458961"/>
            <a:ext cx="9601196" cy="3318936"/>
          </a:xfrm>
        </p:spPr>
        <p:txBody>
          <a:bodyPr/>
          <a:lstStyle/>
          <a:p>
            <a:pPr marL="0" indent="0">
              <a:buNone/>
            </a:pPr>
            <a:r>
              <a:rPr lang="en-US" dirty="0" smtClean="0"/>
              <a:t>	</a:t>
            </a:r>
            <a:r>
              <a:rPr lang="en-US" b="1" dirty="0" smtClean="0"/>
              <a:t>Postcolonial </a:t>
            </a:r>
            <a:r>
              <a:rPr lang="en-US" b="1" dirty="0"/>
              <a:t>theory as a “political discourse” emerged mainly from experiences of oppression and struggles for freedom after the “tri-continental” awakening in Africa, Asia and Latin America: the continents associated with poverty and conflict. Postcolonial criticism focuses on the oppression and coercive domination that operate in the contemporary world. </a:t>
            </a:r>
            <a:r>
              <a:rPr lang="en-US" dirty="0"/>
              <a:t>(Young 2001:11</a:t>
            </a:r>
            <a:r>
              <a:rPr lang="en-US" dirty="0" smtClean="0"/>
              <a:t>).</a:t>
            </a:r>
            <a:endParaRPr lang="fr-FR" dirty="0"/>
          </a:p>
        </p:txBody>
      </p:sp>
    </p:spTree>
    <p:extLst>
      <p:ext uri="{BB962C8B-B14F-4D97-AF65-F5344CB8AC3E}">
        <p14:creationId xmlns:p14="http://schemas.microsoft.com/office/powerpoint/2010/main" val="216251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5" y="644675"/>
            <a:ext cx="9601196" cy="1303867"/>
          </a:xfrm>
        </p:spPr>
        <p:txBody>
          <a:bodyPr>
            <a:normAutofit/>
          </a:bodyPr>
          <a:lstStyle/>
          <a:p>
            <a:r>
              <a:rPr lang="en-US" b="1" dirty="0"/>
              <a:t>Economic </a:t>
            </a:r>
            <a:r>
              <a:rPr lang="en-US" b="1" dirty="0" smtClean="0"/>
              <a:t>justification</a:t>
            </a:r>
            <a:endParaRPr lang="fr-FR" dirty="0"/>
          </a:p>
        </p:txBody>
      </p:sp>
      <p:sp>
        <p:nvSpPr>
          <p:cNvPr id="3" name="Content Placeholder 2"/>
          <p:cNvSpPr>
            <a:spLocks noGrp="1"/>
          </p:cNvSpPr>
          <p:nvPr>
            <p:ph idx="1"/>
          </p:nvPr>
        </p:nvSpPr>
        <p:spPr>
          <a:xfrm>
            <a:off x="1251859" y="2469847"/>
            <a:ext cx="9601196" cy="3318936"/>
          </a:xfrm>
        </p:spPr>
        <p:txBody>
          <a:bodyPr/>
          <a:lstStyle/>
          <a:p>
            <a:pPr marL="0" indent="0" algn="just">
              <a:buNone/>
            </a:pPr>
            <a:r>
              <a:rPr lang="en-US" b="1" dirty="0" smtClean="0"/>
              <a:t>	Marx’s </a:t>
            </a:r>
            <a:r>
              <a:rPr lang="en-US" b="1" dirty="0"/>
              <a:t>anti-imperialist theory was developed around capitalism. Marx discussed colonial expansion in relation to the economic effects of capitalism, but with no “emancipatory </a:t>
            </a:r>
            <a:r>
              <a:rPr lang="en-US" b="1" dirty="0" err="1"/>
              <a:t>programme</a:t>
            </a:r>
            <a:r>
              <a:rPr lang="en-US" b="1" dirty="0"/>
              <a:t>” for colonial revolution. Marx’s preoccupation with the anti-colonial struggle was seen not as much from the plight of the </a:t>
            </a:r>
            <a:r>
              <a:rPr lang="en-US" b="1" dirty="0" err="1"/>
              <a:t>colonised</a:t>
            </a:r>
            <a:r>
              <a:rPr lang="en-US" b="1" dirty="0"/>
              <a:t>, but from the economic consequences at home that interfered with the feudal system. </a:t>
            </a:r>
            <a:r>
              <a:rPr lang="en-US" dirty="0"/>
              <a:t>Young (2001:101-112) </a:t>
            </a:r>
            <a:endParaRPr lang="fr-FR" dirty="0"/>
          </a:p>
          <a:p>
            <a:endParaRPr lang="fr-FR" dirty="0"/>
          </a:p>
        </p:txBody>
      </p:sp>
    </p:spTree>
    <p:extLst>
      <p:ext uri="{BB962C8B-B14F-4D97-AF65-F5344CB8AC3E}">
        <p14:creationId xmlns:p14="http://schemas.microsoft.com/office/powerpoint/2010/main" val="101044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33790"/>
            <a:ext cx="9601196" cy="1303867"/>
          </a:xfrm>
        </p:spPr>
        <p:txBody>
          <a:bodyPr>
            <a:normAutofit/>
          </a:bodyPr>
          <a:lstStyle/>
          <a:p>
            <a:r>
              <a:rPr lang="en-US" b="1" dirty="0"/>
              <a:t>Political </a:t>
            </a:r>
            <a:r>
              <a:rPr lang="en-US" b="1" dirty="0" smtClean="0"/>
              <a:t>justification</a:t>
            </a:r>
            <a:endParaRPr lang="fr-FR" dirty="0"/>
          </a:p>
        </p:txBody>
      </p:sp>
      <p:sp>
        <p:nvSpPr>
          <p:cNvPr id="3" name="Content Placeholder 2"/>
          <p:cNvSpPr>
            <a:spLocks noGrp="1"/>
          </p:cNvSpPr>
          <p:nvPr>
            <p:ph idx="1"/>
          </p:nvPr>
        </p:nvSpPr>
        <p:spPr>
          <a:xfrm>
            <a:off x="1295401" y="2448075"/>
            <a:ext cx="9601196" cy="3318936"/>
          </a:xfrm>
        </p:spPr>
        <p:txBody>
          <a:bodyPr/>
          <a:lstStyle/>
          <a:p>
            <a:pPr marL="0" indent="0" algn="just">
              <a:buNone/>
            </a:pPr>
            <a:r>
              <a:rPr lang="en-US" dirty="0" smtClean="0"/>
              <a:t>	</a:t>
            </a:r>
            <a:r>
              <a:rPr lang="en-US" b="1" dirty="0" smtClean="0"/>
              <a:t>Throughout </a:t>
            </a:r>
            <a:r>
              <a:rPr lang="en-US" b="1" dirty="0"/>
              <a:t>the struggles of independence, the applicability of this declaration of human equality still faced a psychological barrier based on racial superiority and capability, which is still a challenge in the world today. It is also believed that no matter how good theories are, the will to change must prevail if any concrete and positive action is to be taken. Despite declarations of equal rights, oppression and economic exploitation still prevail in practice in today’s world.</a:t>
            </a:r>
            <a:endParaRPr lang="fr-FR" b="1" dirty="0"/>
          </a:p>
          <a:p>
            <a:endParaRPr lang="fr-FR" dirty="0"/>
          </a:p>
        </p:txBody>
      </p:sp>
    </p:spTree>
    <p:extLst>
      <p:ext uri="{BB962C8B-B14F-4D97-AF65-F5344CB8AC3E}">
        <p14:creationId xmlns:p14="http://schemas.microsoft.com/office/powerpoint/2010/main" val="346114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2903"/>
            <a:ext cx="9601196" cy="1303867"/>
          </a:xfrm>
        </p:spPr>
        <p:txBody>
          <a:bodyPr>
            <a:normAutofit/>
          </a:bodyPr>
          <a:lstStyle/>
          <a:p>
            <a:r>
              <a:rPr lang="en-US" b="1" dirty="0"/>
              <a:t>Religious </a:t>
            </a:r>
            <a:r>
              <a:rPr lang="en-US" b="1" dirty="0" smtClean="0"/>
              <a:t>justification</a:t>
            </a:r>
            <a:endParaRPr lang="fr-FR" dirty="0"/>
          </a:p>
        </p:txBody>
      </p:sp>
      <p:sp>
        <p:nvSpPr>
          <p:cNvPr id="3" name="Content Placeholder 2"/>
          <p:cNvSpPr>
            <a:spLocks noGrp="1"/>
          </p:cNvSpPr>
          <p:nvPr>
            <p:ph idx="1"/>
          </p:nvPr>
        </p:nvSpPr>
        <p:spPr>
          <a:xfrm>
            <a:off x="1295401" y="2480732"/>
            <a:ext cx="9601196" cy="3318936"/>
          </a:xfrm>
        </p:spPr>
        <p:txBody>
          <a:bodyPr/>
          <a:lstStyle/>
          <a:p>
            <a:pPr marL="0" indent="0" algn="just">
              <a:buNone/>
            </a:pPr>
            <a:r>
              <a:rPr lang="en-US" dirty="0" smtClean="0"/>
              <a:t>	</a:t>
            </a:r>
            <a:r>
              <a:rPr lang="en-US" b="1" dirty="0" smtClean="0"/>
              <a:t>Throughout </a:t>
            </a:r>
            <a:r>
              <a:rPr lang="en-US" b="1" dirty="0"/>
              <a:t>the history of slavery, colonialism and even conventional wars, religious institutions and individuals have been accused of complicity, especially the accusation that religion went hand in hand with </a:t>
            </a:r>
            <a:r>
              <a:rPr lang="en-US" b="1" dirty="0" err="1"/>
              <a:t>colonisation</a:t>
            </a:r>
            <a:r>
              <a:rPr lang="en-US" b="1" dirty="0"/>
              <a:t>. Nevertheless, religious institutions and individuals often made untold sacrifices for the sake of justice and righteousness as part of campaigns against slavery and colonialism</a:t>
            </a:r>
            <a:r>
              <a:rPr lang="en-US" dirty="0"/>
              <a:t> (Oliver &amp; </a:t>
            </a:r>
            <a:r>
              <a:rPr lang="en-US" dirty="0" err="1"/>
              <a:t>Fage</a:t>
            </a:r>
            <a:r>
              <a:rPr lang="en-US" dirty="0"/>
              <a:t> 1972:137).</a:t>
            </a:r>
            <a:endParaRPr lang="fr-FR" dirty="0"/>
          </a:p>
          <a:p>
            <a:endParaRPr lang="fr-FR" dirty="0"/>
          </a:p>
        </p:txBody>
      </p:sp>
    </p:spTree>
    <p:extLst>
      <p:ext uri="{BB962C8B-B14F-4D97-AF65-F5344CB8AC3E}">
        <p14:creationId xmlns:p14="http://schemas.microsoft.com/office/powerpoint/2010/main" val="45336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44675"/>
            <a:ext cx="9601196" cy="1303867"/>
          </a:xfrm>
        </p:spPr>
        <p:txBody>
          <a:bodyPr>
            <a:normAutofit fontScale="90000"/>
          </a:bodyPr>
          <a:lstStyle/>
          <a:p>
            <a:r>
              <a:rPr lang="en-US" b="1" dirty="0"/>
              <a:t>Postcolonialism: “The empire Writes Back</a:t>
            </a:r>
            <a:r>
              <a:rPr lang="en-US" b="1" dirty="0" smtClean="0"/>
              <a:t>”</a:t>
            </a:r>
            <a:endParaRPr lang="fr-FR" dirty="0"/>
          </a:p>
        </p:txBody>
      </p:sp>
      <p:sp>
        <p:nvSpPr>
          <p:cNvPr id="3" name="Content Placeholder 2"/>
          <p:cNvSpPr>
            <a:spLocks noGrp="1"/>
          </p:cNvSpPr>
          <p:nvPr>
            <p:ph idx="1"/>
          </p:nvPr>
        </p:nvSpPr>
        <p:spPr>
          <a:xfrm>
            <a:off x="1295401" y="2458959"/>
            <a:ext cx="9601196" cy="3865641"/>
          </a:xfrm>
        </p:spPr>
        <p:txBody>
          <a:bodyPr>
            <a:normAutofit fontScale="92500" lnSpcReduction="10000"/>
          </a:bodyPr>
          <a:lstStyle/>
          <a:p>
            <a:pPr marL="0" indent="0" algn="just">
              <a:buNone/>
            </a:pPr>
            <a:r>
              <a:rPr lang="en-US" b="1" dirty="0" smtClean="0"/>
              <a:t>	Postcolonialism </a:t>
            </a:r>
            <a:r>
              <a:rPr lang="en-US" dirty="0"/>
              <a:t>consists of a set of theories in philosophy and various approaches to literary analysis that are concerned with literature written in English in countries that were or still are colonies of other countries. For the most part, postcolonial studies excludes literature that represents either British or American viewpoints and concentrates on writings from colonized or formerly colonized cultures in Australia, New Zealand, Africa, South America, and other places that were once dominated by, but remained outside of, the white, male, European cultural, political, and philosophical tradition. Referred to as “third-world literature” by Marxist critics and “Commonwealth literature” by others—terms many contemporary critics think pejorative—postcolonial theorists investigate what happens when two cultures clash and one of them, with its accessory ideology, empowers and deems itself superior to the other.</a:t>
            </a:r>
            <a:endParaRPr lang="fr-FR" dirty="0"/>
          </a:p>
          <a:p>
            <a:endParaRPr lang="fr-FR" dirty="0"/>
          </a:p>
        </p:txBody>
      </p:sp>
    </p:spTree>
    <p:extLst>
      <p:ext uri="{BB962C8B-B14F-4D97-AF65-F5344CB8AC3E}">
        <p14:creationId xmlns:p14="http://schemas.microsoft.com/office/powerpoint/2010/main" val="37195639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91</TotalTime>
  <Words>249</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PowerPoint Presentation</vt:lpstr>
      <vt:lpstr>Postcolonial Theory and Criticism</vt:lpstr>
      <vt:lpstr>Introduction (1)</vt:lpstr>
      <vt:lpstr>Introduction (2)</vt:lpstr>
      <vt:lpstr>A Formation of Postcolonial Theory Humanitarian justification</vt:lpstr>
      <vt:lpstr>Economic justification</vt:lpstr>
      <vt:lpstr>Political justification</vt:lpstr>
      <vt:lpstr>Religious justification</vt:lpstr>
      <vt:lpstr>Postcolonialism: “The empire Writes Back”</vt:lpstr>
      <vt:lpstr>Historical Development (1)</vt:lpstr>
      <vt:lpstr>Historical Development (2)</vt:lpstr>
      <vt:lpstr>Historical Development (3)</vt:lpstr>
      <vt:lpstr>Historical Development (4)</vt:lpstr>
      <vt:lpstr>Historical Development (5)</vt:lpstr>
      <vt:lpstr>Historical Development (6)</vt:lpstr>
      <vt:lpstr>Historical Development (7)</vt:lpstr>
      <vt:lpstr>Historical Development (7)</vt:lpstr>
      <vt:lpstr>Assumptions</vt:lpstr>
      <vt:lpstr>Criticism</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2020-03-14T19:15:13Z</dcterms:created>
  <dcterms:modified xsi:type="dcterms:W3CDTF">2020-03-15T09:47:55Z</dcterms:modified>
</cp:coreProperties>
</file>