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65" r:id="rId3"/>
    <p:sldId id="257" r:id="rId4"/>
    <p:sldId id="258" r:id="rId5"/>
    <p:sldId id="259" r:id="rId6"/>
    <p:sldId id="260" r:id="rId7"/>
    <p:sldId id="261" r:id="rId8"/>
    <p:sldId id="262" r:id="rId9"/>
    <p:sldId id="263" r:id="rId10"/>
    <p:sldId id="264" r:id="rId11"/>
    <p:sldId id="266" r:id="rId12"/>
    <p:sldId id="267" r:id="rId13"/>
    <p:sldId id="276" r:id="rId14"/>
    <p:sldId id="269" r:id="rId15"/>
    <p:sldId id="270" r:id="rId16"/>
    <p:sldId id="271" r:id="rId17"/>
    <p:sldId id="272"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97" autoAdjust="0"/>
    <p:restoredTop sz="94660"/>
  </p:normalViewPr>
  <p:slideViewPr>
    <p:cSldViewPr snapToGrid="0">
      <p:cViewPr varScale="1">
        <p:scale>
          <a:sx n="71" d="100"/>
          <a:sy n="71" d="100"/>
        </p:scale>
        <p:origin x="66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8F98079-9297-4326-9D1E-4298CFE3F029}"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655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4277-655D-46E1-A73D-F7AC3EC2FAF3}"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1789232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40690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26901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382341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84744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03766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23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363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580169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C94277-655D-46E1-A73D-F7AC3EC2FAF3}" type="datetimeFigureOut">
              <a:rPr lang="en-US" smtClean="0"/>
              <a:t>3/15/2020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F98079-9297-4326-9D1E-4298CFE3F029}"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9668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5C94277-655D-46E1-A73D-F7AC3EC2FAF3}"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1741190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5C94277-655D-46E1-A73D-F7AC3EC2FAF3}" type="datetimeFigureOut">
              <a:rPr lang="en-US" smtClean="0"/>
              <a:t>3/15/2020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F98079-9297-4326-9D1E-4298CFE3F029}"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8298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5C94277-655D-46E1-A73D-F7AC3EC2FAF3}" type="datetimeFigureOut">
              <a:rPr lang="en-US" smtClean="0"/>
              <a:t>3/15/2020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F98079-9297-4326-9D1E-4298CFE3F029}"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935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C94277-655D-46E1-A73D-F7AC3EC2FAF3}" type="datetimeFigureOut">
              <a:rPr lang="en-US" smtClean="0"/>
              <a:t>3/15/2020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1560036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4277-655D-46E1-A73D-F7AC3EC2FAF3}"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8079-9297-4326-9D1E-4298CFE3F029}"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036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C94277-655D-46E1-A73D-F7AC3EC2FAF3}" type="datetimeFigureOut">
              <a:rPr lang="en-US" smtClean="0"/>
              <a:t>3/15/2020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F98079-9297-4326-9D1E-4298CFE3F029}" type="slidenum">
              <a:rPr lang="en-US" smtClean="0"/>
              <a:t>‹#›</a:t>
            </a:fld>
            <a:endParaRPr lang="en-US"/>
          </a:p>
        </p:txBody>
      </p:sp>
    </p:spTree>
    <p:extLst>
      <p:ext uri="{BB962C8B-B14F-4D97-AF65-F5344CB8AC3E}">
        <p14:creationId xmlns:p14="http://schemas.microsoft.com/office/powerpoint/2010/main" val="1419960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5C94277-655D-46E1-A73D-F7AC3EC2FAF3}" type="datetimeFigureOut">
              <a:rPr lang="en-US" smtClean="0"/>
              <a:t>3/15/2020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8F98079-9297-4326-9D1E-4298CFE3F029}" type="slidenum">
              <a:rPr lang="en-US" smtClean="0"/>
              <a:t>‹#›</a:t>
            </a:fld>
            <a:endParaRPr lang="en-US"/>
          </a:p>
        </p:txBody>
      </p:sp>
    </p:spTree>
    <p:extLst>
      <p:ext uri="{BB962C8B-B14F-4D97-AF65-F5344CB8AC3E}">
        <p14:creationId xmlns:p14="http://schemas.microsoft.com/office/powerpoint/2010/main" val="257845252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ediatexthack.wordpress.com/glossary/#media" TargetMode="External"/><Relationship Id="rId2" Type="http://schemas.openxmlformats.org/officeDocument/2006/relationships/hyperlink" Target="https://mediatexthack.wordpress.com/glossary/#communicatio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atexthack.wordpress.com/glossary/discourse" TargetMode="External"/><Relationship Id="rId2" Type="http://schemas.openxmlformats.org/officeDocument/2006/relationships/hyperlink" Target="https://mediatexthack.wordpress.com/glossary/#model" TargetMode="External"/><Relationship Id="rId1" Type="http://schemas.openxmlformats.org/officeDocument/2006/relationships/slideLayout" Target="../slideLayouts/slideLayout2.xml"/><Relationship Id="rId6" Type="http://schemas.openxmlformats.org/officeDocument/2006/relationships/hyperlink" Target="https://mediatexthack.wordpress.com/glossary/#semiotics" TargetMode="External"/><Relationship Id="rId5" Type="http://schemas.openxmlformats.org/officeDocument/2006/relationships/hyperlink" Target="https://mediatexthack.wordpress.com/glossary/#signs" TargetMode="External"/><Relationship Id="rId4" Type="http://schemas.openxmlformats.org/officeDocument/2006/relationships/hyperlink" Target="https://mediatexthack.wordpress.com/glossary/#rhetoric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mediatexthack.wordpress.com/glossary/#sociopsychological" TargetMode="External"/><Relationship Id="rId2" Type="http://schemas.openxmlformats.org/officeDocument/2006/relationships/hyperlink" Target="https://mediatexthack.wordpress.com/glossary/#phenomenology" TargetMode="External"/><Relationship Id="rId1" Type="http://schemas.openxmlformats.org/officeDocument/2006/relationships/slideLayout" Target="../slideLayouts/slideLayout2.xml"/><Relationship Id="rId6" Type="http://schemas.openxmlformats.org/officeDocument/2006/relationships/hyperlink" Target="https://mediatexthack.wordpress.com/glossary/#marxist" TargetMode="External"/><Relationship Id="rId5" Type="http://schemas.openxmlformats.org/officeDocument/2006/relationships/hyperlink" Target="https://mediatexthack.wordpress.com/glossary/#sociocultural" TargetMode="External"/><Relationship Id="rId4" Type="http://schemas.openxmlformats.org/officeDocument/2006/relationships/hyperlink" Target="https://mediatexthack.wordpress.com/2013/12/12/identity-and-fan-cultur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mediatexthack.wordpress.com/glossary/#ideology" TargetMode="External"/><Relationship Id="rId7" Type="http://schemas.openxmlformats.org/officeDocument/2006/relationships/hyperlink" Target="https://mediatexthack.wordpress.com/glossary/#myth" TargetMode="External"/><Relationship Id="rId2" Type="http://schemas.openxmlformats.org/officeDocument/2006/relationships/hyperlink" Target="https://mediatexthack.wordpress.com/glossary/#representation" TargetMode="External"/><Relationship Id="rId1" Type="http://schemas.openxmlformats.org/officeDocument/2006/relationships/slideLayout" Target="../slideLayouts/slideLayout2.xml"/><Relationship Id="rId6" Type="http://schemas.openxmlformats.org/officeDocument/2006/relationships/hyperlink" Target="https://mediatexthack.wordpress.com/glossary/#narrative" TargetMode="External"/><Relationship Id="rId5" Type="http://schemas.openxmlformats.org/officeDocument/2006/relationships/hyperlink" Target="https://mediatexthack.wordpress.com/glossary/#culture" TargetMode="External"/><Relationship Id="rId4" Type="http://schemas.openxmlformats.org/officeDocument/2006/relationships/hyperlink" Target="https://mediatexthack.wordpress.com/glossary/#hegemony"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mediatexthack.wordpress.com/glossary/#framing" TargetMode="External"/><Relationship Id="rId2" Type="http://schemas.openxmlformats.org/officeDocument/2006/relationships/hyperlink" Target="https://mediatexthack.wordpress.com/2013/11/11/agenda-setting/"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mediatexthack.wordpress.com/glossary/#identity" TargetMode="External"/><Relationship Id="rId2" Type="http://schemas.openxmlformats.org/officeDocument/2006/relationships/hyperlink" Target="https://mediatexthack.wordpress.com/2013/11/12/uses-and-gratifications-mode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Communication_studies" TargetMode="External"/><Relationship Id="rId13" Type="http://schemas.openxmlformats.org/officeDocument/2006/relationships/hyperlink" Target="https://en.wikipedia.org/wiki/Literary_theory" TargetMode="External"/><Relationship Id="rId18" Type="http://schemas.openxmlformats.org/officeDocument/2006/relationships/hyperlink" Target="https://en.wikipedia.org/wiki/Sociology" TargetMode="External"/><Relationship Id="rId3" Type="http://schemas.openxmlformats.org/officeDocument/2006/relationships/hyperlink" Target="https://en.wikipedia.org/wiki/Media_(communication)" TargetMode="External"/><Relationship Id="rId21" Type="http://schemas.openxmlformats.org/officeDocument/2006/relationships/hyperlink" Target="https://en.wikipedia.org/wiki/Art_history" TargetMode="External"/><Relationship Id="rId7" Type="http://schemas.openxmlformats.org/officeDocument/2006/relationships/hyperlink" Target="https://en.wikipedia.org/wiki/Communication_sciences" TargetMode="External"/><Relationship Id="rId12" Type="http://schemas.openxmlformats.org/officeDocument/2006/relationships/hyperlink" Target="https://en.wikipedia.org/wiki/Philosophy" TargetMode="External"/><Relationship Id="rId17" Type="http://schemas.openxmlformats.org/officeDocument/2006/relationships/hyperlink" Target="https://en.wikipedia.org/wiki/Economics" TargetMode="External"/><Relationship Id="rId25" Type="http://schemas.openxmlformats.org/officeDocument/2006/relationships/hyperlink" Target="https://en.wikipedia.org/wiki/Information_theory" TargetMode="External"/><Relationship Id="rId2" Type="http://schemas.openxmlformats.org/officeDocument/2006/relationships/hyperlink" Target="https://en.wikipedia.org/wiki/Discipline_(academia)" TargetMode="External"/><Relationship Id="rId16" Type="http://schemas.openxmlformats.org/officeDocument/2006/relationships/hyperlink" Target="https://en.wikipedia.org/wiki/Political_economy" TargetMode="External"/><Relationship Id="rId20" Type="http://schemas.openxmlformats.org/officeDocument/2006/relationships/hyperlink" Target="https://en.wikipedia.org/wiki/Social_theory" TargetMode="External"/><Relationship Id="rId1" Type="http://schemas.openxmlformats.org/officeDocument/2006/relationships/slideLayout" Target="../slideLayouts/slideLayout2.xml"/><Relationship Id="rId6" Type="http://schemas.openxmlformats.org/officeDocument/2006/relationships/hyperlink" Target="https://en.wikipedia.org/wiki/Communication" TargetMode="External"/><Relationship Id="rId11" Type="http://schemas.openxmlformats.org/officeDocument/2006/relationships/hyperlink" Target="https://en.wikipedia.org/wiki/ERhetoric" TargetMode="External"/><Relationship Id="rId24" Type="http://schemas.openxmlformats.org/officeDocument/2006/relationships/hyperlink" Target="https://en.wikipedia.org/wiki/Feminist_theory" TargetMode="External"/><Relationship Id="rId5" Type="http://schemas.openxmlformats.org/officeDocument/2006/relationships/hyperlink" Target="https://en.wikipedia.org/wiki/Mass_communication" TargetMode="External"/><Relationship Id="rId15" Type="http://schemas.openxmlformats.org/officeDocument/2006/relationships/hyperlink" Target="https://en.wikipedia.org/wiki/Political_science" TargetMode="External"/><Relationship Id="rId23" Type="http://schemas.openxmlformats.org/officeDocument/2006/relationships/hyperlink" Target="https://en.wikipedia.org/wiki/Film_theory" TargetMode="External"/><Relationship Id="rId10" Type="http://schemas.openxmlformats.org/officeDocument/2006/relationships/hyperlink" Target="https://en.wikipedia.org/wiki/Rhetoric" TargetMode="External"/><Relationship Id="rId19" Type="http://schemas.openxmlformats.org/officeDocument/2006/relationships/hyperlink" Target="https://en.wikipedia.org/wiki/Anthropology" TargetMode="External"/><Relationship Id="rId4" Type="http://schemas.openxmlformats.org/officeDocument/2006/relationships/hyperlink" Target="https://en.wikipedia.org/wiki/Mass_media" TargetMode="External"/><Relationship Id="rId9" Type="http://schemas.openxmlformats.org/officeDocument/2006/relationships/hyperlink" Target="https://en.wikipedia.org/wiki/Cultural_studies" TargetMode="External"/><Relationship Id="rId14" Type="http://schemas.openxmlformats.org/officeDocument/2006/relationships/hyperlink" Target="https://en.wikipedia.org/wiki/Psychology" TargetMode="External"/><Relationship Id="rId22" Type="http://schemas.openxmlformats.org/officeDocument/2006/relationships/hyperlink" Target="https://en.wikipedia.org/wiki/Art_criticis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https://en.wikipedia.org/wiki/James_Halloran" TargetMode="External"/><Relationship Id="rId3" Type="http://schemas.openxmlformats.org/officeDocument/2006/relationships/hyperlink" Target="https://en.wikipedia.org/wiki/English_studies" TargetMode="External"/><Relationship Id="rId7" Type="http://schemas.openxmlformats.org/officeDocument/2006/relationships/hyperlink" Target="https://en.wikipedia.org/wiki/Polytechnic_(United_Kingdom)" TargetMode="External"/><Relationship Id="rId2" Type="http://schemas.openxmlformats.org/officeDocument/2006/relationships/hyperlink" Target="https://en.wikipedia.org/wiki/United_Kingdom" TargetMode="External"/><Relationship Id="rId1" Type="http://schemas.openxmlformats.org/officeDocument/2006/relationships/slideLayout" Target="../slideLayouts/slideLayout2.xml"/><Relationship Id="rId6" Type="http://schemas.openxmlformats.org/officeDocument/2006/relationships/hyperlink" Target="https://en.wikipedia.org/wiki/University_of_Leicester" TargetMode="External"/><Relationship Id="rId11" Type="http://schemas.openxmlformats.org/officeDocument/2006/relationships/hyperlink" Target="https://en.wikipedia.org/wiki/Reuters_Institute_for_the_Study_of_Journalism" TargetMode="External"/><Relationship Id="rId5" Type="http://schemas.openxmlformats.org/officeDocument/2006/relationships/hyperlink" Target="https://en.wikipedia.org/wiki/University_of_Leeds" TargetMode="External"/><Relationship Id="rId10" Type="http://schemas.openxmlformats.org/officeDocument/2006/relationships/hyperlink" Target="https://en.wikipedia.org/wiki/Scottish_Qualifications_Authority" TargetMode="External"/><Relationship Id="rId4" Type="http://schemas.openxmlformats.org/officeDocument/2006/relationships/hyperlink" Target="https://en.wikipedia.org/wiki/Literary_criticism" TargetMode="External"/><Relationship Id="rId9" Type="http://schemas.openxmlformats.org/officeDocument/2006/relationships/hyperlink" Target="https://en.wikipedia.org/wiki/Media_studies#cite_note-mosco-1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en.wikipedia.org/wiki/Communication_studies" TargetMode="External"/><Relationship Id="rId2" Type="http://schemas.openxmlformats.org/officeDocument/2006/relationships/hyperlink" Target="https://en.wikipedia.org/wiki/Mass_communication"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German_studies" TargetMode="External"/><Relationship Id="rId2" Type="http://schemas.openxmlformats.org/officeDocument/2006/relationships/hyperlink" Target="https://en.wikipedia.org/wiki/Lutz_Hachmeister" TargetMode="External"/><Relationship Id="rId1" Type="http://schemas.openxmlformats.org/officeDocument/2006/relationships/slideLayout" Target="../slideLayouts/slideLayout2.xml"/><Relationship Id="rId6" Type="http://schemas.openxmlformats.org/officeDocument/2006/relationships/hyperlink" Target="https://en.wikipedia.org/wiki/Institute_for_Media_and_Communication_Policy" TargetMode="External"/><Relationship Id="rId5" Type="http://schemas.openxmlformats.org/officeDocument/2006/relationships/hyperlink" Target="https://en.wikipedia.org/wiki/Elisabeth_Noelle-Neumann" TargetMode="External"/><Relationship Id="rId4" Type="http://schemas.openxmlformats.org/officeDocument/2006/relationships/hyperlink" Target="https://en.wikipedia.org/wiki/Communication_Studie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en.wikipedia.org/wiki/Pierre_Bourdie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en.wikipedia.org/wiki/Media_ecology" TargetMode="External"/><Relationship Id="rId3" Type="http://schemas.openxmlformats.org/officeDocument/2006/relationships/hyperlink" Target="https://en.wikipedia.org/wiki/Marshall_McLuhan" TargetMode="External"/><Relationship Id="rId7" Type="http://schemas.openxmlformats.org/officeDocument/2006/relationships/hyperlink" Target="https://en.wikipedia.org/w/index.php?title=%22the_medium_is_the_message%22&amp;action=edit&amp;redlink=1" TargetMode="External"/><Relationship Id="rId2" Type="http://schemas.openxmlformats.org/officeDocument/2006/relationships/hyperlink" Target="https://en.wikipedia.org/wiki/Harold_Innis" TargetMode="External"/><Relationship Id="rId1" Type="http://schemas.openxmlformats.org/officeDocument/2006/relationships/slideLayout" Target="../slideLayouts/slideLayout2.xml"/><Relationship Id="rId6" Type="http://schemas.openxmlformats.org/officeDocument/2006/relationships/hyperlink" Target="https://en.wikipedia.org/wiki/James_R._Taylor" TargetMode="External"/><Relationship Id="rId5" Type="http://schemas.openxmlformats.org/officeDocument/2006/relationships/hyperlink" Target="https://en.wikipedia.org/wiki/School_of_Montreal" TargetMode="External"/><Relationship Id="rId4" Type="http://schemas.openxmlformats.org/officeDocument/2006/relationships/hyperlink" Target="https://en.wikipedia.org/wiki/Toronto_School_of_communication_theory"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Communication_studies" TargetMode="External"/><Relationship Id="rId2" Type="http://schemas.openxmlformats.org/officeDocument/2006/relationships/hyperlink" Target="https://en.wikipedia.org/wiki/Netherlan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85971868"/>
              </p:ext>
            </p:extLst>
          </p:nvPr>
        </p:nvGraphicFramePr>
        <p:xfrm>
          <a:off x="-2" y="0"/>
          <a:ext cx="12192001" cy="6894764"/>
        </p:xfrm>
        <a:graphic>
          <a:graphicData uri="http://schemas.openxmlformats.org/drawingml/2006/table">
            <a:tbl>
              <a:tblPr firstRow="1" firstCol="1" lastRow="1" lastCol="1" bandRow="1" bandCol="1">
                <a:tableStyleId>{FABFCF23-3B69-468F-B69F-88F6DE6A72F2}</a:tableStyleId>
              </a:tblPr>
              <a:tblGrid>
                <a:gridCol w="1867439"/>
                <a:gridCol w="4055435"/>
                <a:gridCol w="1919021"/>
                <a:gridCol w="4350106"/>
              </a:tblGrid>
              <a:tr h="2945886">
                <a:tc gridSpan="2">
                  <a:txBody>
                    <a:bodyPr/>
                    <a:lstStyle/>
                    <a:p>
                      <a:pPr marR="228600" algn="ctr" rtl="0">
                        <a:spcAft>
                          <a:spcPts val="0"/>
                        </a:spcAft>
                        <a:tabLst>
                          <a:tab pos="2637155" algn="ctr"/>
                          <a:tab pos="5274310" algn="r"/>
                        </a:tabLst>
                      </a:pPr>
                      <a:r>
                        <a:rPr lang="en-US" sz="2800" dirty="0">
                          <a:effectLst/>
                        </a:rPr>
                        <a:t>Sidi Mohammed Ben Abdellah University</a:t>
                      </a:r>
                    </a:p>
                    <a:p>
                      <a:pPr algn="ctr" rtl="0">
                        <a:spcAft>
                          <a:spcPts val="0"/>
                        </a:spcAft>
                        <a:tabLst>
                          <a:tab pos="2637155" algn="ctr"/>
                          <a:tab pos="5274310" algn="r"/>
                        </a:tabLst>
                      </a:pPr>
                      <a:r>
                        <a:rPr lang="en-US" sz="2800" dirty="0">
                          <a:effectLst/>
                        </a:rPr>
                        <a:t>Faculty of letters and Human Sciences</a:t>
                      </a:r>
                    </a:p>
                    <a:p>
                      <a:pPr algn="ctr">
                        <a:lnSpc>
                          <a:spcPct val="107000"/>
                        </a:lnSpc>
                        <a:spcAft>
                          <a:spcPts val="0"/>
                        </a:spcAft>
                      </a:pPr>
                      <a:r>
                        <a:rPr lang="en-US" sz="2800" dirty="0">
                          <a:effectLst/>
                        </a:rPr>
                        <a:t>Dhar </a:t>
                      </a:r>
                      <a:r>
                        <a:rPr lang="en-US" sz="2800" dirty="0" smtClean="0">
                          <a:effectLst/>
                        </a:rPr>
                        <a:t>EL-Mehraz </a:t>
                      </a:r>
                      <a:r>
                        <a:rPr lang="en-US" sz="2800" dirty="0">
                          <a:effectLst/>
                        </a:rPr>
                        <a:t>– Fès</a:t>
                      </a:r>
                      <a:br>
                        <a:rPr lang="en-US" sz="2800" dirty="0">
                          <a:effectLst/>
                        </a:rPr>
                      </a:br>
                      <a:r>
                        <a:rPr lang="en-US" sz="2800" dirty="0">
                          <a:effectLst/>
                        </a:rPr>
                        <a:t>Department of English Studies</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hMerge="1">
                  <a:txBody>
                    <a:bodyPr/>
                    <a:lstStyle/>
                    <a:p>
                      <a:endParaRPr lang="en-US"/>
                    </a:p>
                  </a:txBody>
                  <a:tcPr/>
                </a:tc>
                <a:tc gridSpan="2">
                  <a:txBody>
                    <a:bodyPr/>
                    <a:lstStyle/>
                    <a:p>
                      <a:pPr algn="ctr">
                        <a:lnSpc>
                          <a:spcPct val="107000"/>
                        </a:lnSpc>
                        <a:spcAft>
                          <a:spcPts val="0"/>
                        </a:spcAft>
                      </a:pPr>
                      <a:r>
                        <a:rPr lang="fr-FR" sz="2800" dirty="0">
                          <a:effectLst/>
                        </a:rPr>
                        <a:t>                                </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hMerge="1">
                  <a:txBody>
                    <a:bodyPr/>
                    <a:lstStyle/>
                    <a:p>
                      <a:endParaRPr lang="en-US"/>
                    </a:p>
                  </a:txBody>
                  <a:tcPr/>
                </a:tc>
              </a:tr>
              <a:tr h="1259984">
                <a:tc gridSpan="4">
                  <a:txBody>
                    <a:bodyPr/>
                    <a:lstStyle/>
                    <a:p>
                      <a:pPr algn="ctr">
                        <a:lnSpc>
                          <a:spcPct val="107000"/>
                        </a:lnSpc>
                        <a:spcAft>
                          <a:spcPts val="0"/>
                        </a:spcAft>
                      </a:pPr>
                      <a:endParaRPr lang="en-US" sz="2800" dirty="0" smtClean="0">
                        <a:effectLst/>
                      </a:endParaRPr>
                    </a:p>
                    <a:p>
                      <a:pPr algn="ctr">
                        <a:lnSpc>
                          <a:spcPct val="107000"/>
                        </a:lnSpc>
                        <a:spcAft>
                          <a:spcPts val="0"/>
                        </a:spcAft>
                      </a:pPr>
                      <a:r>
                        <a:rPr lang="en-US" sz="2800" dirty="0" smtClean="0">
                          <a:effectLst/>
                        </a:rPr>
                        <a:t>Spring </a:t>
                      </a:r>
                      <a:r>
                        <a:rPr lang="en-US" sz="2800" dirty="0">
                          <a:effectLst/>
                        </a:rPr>
                        <a:t>Session 2018/2019</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hMerge="1">
                  <a:txBody>
                    <a:bodyPr/>
                    <a:lstStyle/>
                    <a:p>
                      <a:endParaRPr lang="en-US"/>
                    </a:p>
                  </a:txBody>
                  <a:tcPr/>
                </a:tc>
                <a:tc hMerge="1">
                  <a:txBody>
                    <a:bodyPr/>
                    <a:lstStyle/>
                    <a:p>
                      <a:endParaRPr lang="en-US"/>
                    </a:p>
                  </a:txBody>
                  <a:tcPr/>
                </a:tc>
                <a:tc hMerge="1">
                  <a:txBody>
                    <a:bodyPr/>
                    <a:lstStyle/>
                    <a:p>
                      <a:endParaRPr lang="en-US"/>
                    </a:p>
                  </a:txBody>
                  <a:tcPr/>
                </a:tc>
              </a:tr>
              <a:tr h="1032692">
                <a:tc gridSpan="4">
                  <a:txBody>
                    <a:bodyPr/>
                    <a:lstStyle/>
                    <a:p>
                      <a:pPr algn="ctr">
                        <a:lnSpc>
                          <a:spcPct val="107000"/>
                        </a:lnSpc>
                        <a:spcAft>
                          <a:spcPts val="0"/>
                        </a:spcAft>
                      </a:pPr>
                      <a:r>
                        <a:rPr lang="fr-FR" sz="2800" dirty="0" err="1">
                          <a:effectLst/>
                        </a:rPr>
                        <a:t>Fundamental</a:t>
                      </a:r>
                      <a:r>
                        <a:rPr lang="fr-FR" sz="2800" dirty="0">
                          <a:effectLst/>
                        </a:rPr>
                        <a:t> BA Program: </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hMerge="1">
                  <a:txBody>
                    <a:bodyPr/>
                    <a:lstStyle/>
                    <a:p>
                      <a:endParaRPr lang="en-US"/>
                    </a:p>
                  </a:txBody>
                  <a:tcPr/>
                </a:tc>
                <a:tc hMerge="1">
                  <a:txBody>
                    <a:bodyPr/>
                    <a:lstStyle/>
                    <a:p>
                      <a:endParaRPr lang="en-US"/>
                    </a:p>
                  </a:txBody>
                  <a:tcPr/>
                </a:tc>
                <a:tc hMerge="1">
                  <a:txBody>
                    <a:bodyPr/>
                    <a:lstStyle/>
                    <a:p>
                      <a:endParaRPr lang="en-US"/>
                    </a:p>
                  </a:txBody>
                  <a:tcPr/>
                </a:tc>
              </a:tr>
              <a:tr h="761423">
                <a:tc>
                  <a:txBody>
                    <a:bodyPr/>
                    <a:lstStyle/>
                    <a:p>
                      <a:pPr algn="ctr">
                        <a:lnSpc>
                          <a:spcPct val="107000"/>
                        </a:lnSpc>
                        <a:spcAft>
                          <a:spcPts val="0"/>
                        </a:spcAft>
                      </a:pPr>
                      <a:r>
                        <a:rPr lang="fr-FR" sz="2800">
                          <a:effectLst/>
                        </a:rPr>
                        <a:t>Filière :</a:t>
                      </a:r>
                      <a:endParaRPr lang="en-US" sz="200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dirty="0">
                          <a:effectLst/>
                        </a:rPr>
                        <a:t>English </a:t>
                      </a:r>
                      <a:r>
                        <a:rPr lang="fr-FR" sz="2800" dirty="0" err="1">
                          <a:effectLst/>
                        </a:rPr>
                        <a:t>Studies</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a:effectLst/>
                        </a:rPr>
                        <a:t>Module :</a:t>
                      </a:r>
                      <a:endParaRPr lang="en-US" sz="200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dirty="0">
                          <a:effectLst/>
                        </a:rPr>
                        <a:t>Introduction to Media </a:t>
                      </a:r>
                      <a:r>
                        <a:rPr lang="fr-FR" sz="2800" dirty="0" err="1">
                          <a:effectLst/>
                        </a:rPr>
                        <a:t>Studies</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r>
              <a:tr h="761423">
                <a:tc>
                  <a:txBody>
                    <a:bodyPr/>
                    <a:lstStyle/>
                    <a:p>
                      <a:pPr algn="ctr">
                        <a:lnSpc>
                          <a:spcPct val="107000"/>
                        </a:lnSpc>
                        <a:spcAft>
                          <a:spcPts val="0"/>
                        </a:spcAft>
                      </a:pPr>
                      <a:r>
                        <a:rPr lang="fr-FR" sz="2800">
                          <a:effectLst/>
                        </a:rPr>
                        <a:t>Semester</a:t>
                      </a:r>
                      <a:endParaRPr lang="en-US" sz="200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dirty="0">
                          <a:effectLst/>
                        </a:rPr>
                        <a:t>4</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dirty="0">
                          <a:effectLst/>
                        </a:rPr>
                        <a:t>Prof. :</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c>
                  <a:txBody>
                    <a:bodyPr/>
                    <a:lstStyle/>
                    <a:p>
                      <a:pPr algn="ctr">
                        <a:lnSpc>
                          <a:spcPct val="107000"/>
                        </a:lnSpc>
                        <a:spcAft>
                          <a:spcPts val="0"/>
                        </a:spcAft>
                      </a:pPr>
                      <a:r>
                        <a:rPr lang="fr-FR" sz="2800" dirty="0">
                          <a:effectLst/>
                        </a:rPr>
                        <a:t>Sadik Madani Alaoui</a:t>
                      </a:r>
                      <a:endParaRPr lang="en-US" sz="2000" dirty="0">
                        <a:solidFill>
                          <a:schemeClr val="tx1"/>
                        </a:solidFill>
                        <a:effectLst/>
                        <a:latin typeface="Britannic Bold" panose="020B0903060703020204" pitchFamily="34" charset="0"/>
                        <a:ea typeface="Calibri" panose="020F0502020204030204" pitchFamily="34" charset="0"/>
                        <a:cs typeface="Arial" panose="020B0604020202020204" pitchFamily="34" charset="0"/>
                      </a:endParaRPr>
                    </a:p>
                  </a:txBody>
                  <a:tcPr marL="64516" marR="64516" marT="0" marB="0"/>
                </a:tc>
              </a:tr>
            </a:tbl>
          </a:graphicData>
        </a:graphic>
      </p:graphicFrame>
      <p:pic>
        <p:nvPicPr>
          <p:cNvPr id="6" name="Image 1" descr="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9745" y="115910"/>
            <a:ext cx="3155325" cy="273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3111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3200" dirty="0" err="1">
                <a:latin typeface="Arial Black" panose="020B0A04020102020204" pitchFamily="34" charset="0"/>
              </a:rPr>
              <a:t>Analysing</a:t>
            </a:r>
            <a:r>
              <a:rPr lang="en-US" sz="3200" dirty="0">
                <a:latin typeface="Arial Black" panose="020B0A04020102020204" pitchFamily="34" charset="0"/>
              </a:rPr>
              <a:t> Texts: Media and Theory</a:t>
            </a:r>
            <a:endParaRPr lang="en-US" sz="3200" b="1" dirty="0">
              <a:latin typeface="Arial Black" panose="020B0A04020102020204" pitchFamily="34" charset="0"/>
            </a:endParaRPr>
          </a:p>
        </p:txBody>
      </p:sp>
      <p:sp>
        <p:nvSpPr>
          <p:cNvPr id="3" name="Content Placeholder 2"/>
          <p:cNvSpPr>
            <a:spLocks noGrp="1"/>
          </p:cNvSpPr>
          <p:nvPr>
            <p:ph idx="1"/>
          </p:nvPr>
        </p:nvSpPr>
        <p:spPr/>
        <p:txBody>
          <a:bodyPr>
            <a:noAutofit/>
          </a:bodyPr>
          <a:lstStyle/>
          <a:p>
            <a:pPr fontAlgn="base"/>
            <a:r>
              <a:rPr lang="en-US" sz="1400" u="sng" dirty="0">
                <a:hlinkClick r:id="rId2" tooltip="Glossary"/>
              </a:rPr>
              <a:t>Communication</a:t>
            </a:r>
            <a:r>
              <a:rPr lang="en-US" sz="1400" dirty="0"/>
              <a:t> and </a:t>
            </a:r>
            <a:r>
              <a:rPr lang="en-US" sz="1400" u="sng" dirty="0">
                <a:hlinkClick r:id="rId3" tooltip="Glossary"/>
              </a:rPr>
              <a:t>media</a:t>
            </a:r>
            <a:r>
              <a:rPr lang="en-US" sz="1400" dirty="0"/>
              <a:t> permeate our society.  At its most basic level, we can think of communication as the exchange of information or meaning – but what does that mean?  When are you not exchanging information or meaning?</a:t>
            </a:r>
          </a:p>
          <a:p>
            <a:pPr fontAlgn="base"/>
            <a:r>
              <a:rPr lang="en-US" sz="1400" dirty="0"/>
              <a:t>To try and help make sense of the wealth of encounters in which communication might be said to be occurring, we try and categorize communication into different types.  Some of these types include:</a:t>
            </a:r>
          </a:p>
          <a:p>
            <a:pPr fontAlgn="base">
              <a:buFont typeface="Wingdings" panose="05000000000000000000" pitchFamily="2" charset="2"/>
              <a:buChar char="q"/>
            </a:pPr>
            <a:r>
              <a:rPr lang="en-US" sz="1400" dirty="0">
                <a:solidFill>
                  <a:srgbClr val="FF0000"/>
                </a:solidFill>
              </a:rPr>
              <a:t>I</a:t>
            </a:r>
            <a:r>
              <a:rPr lang="en-US" sz="1400" dirty="0" smtClean="0">
                <a:solidFill>
                  <a:srgbClr val="FF0000"/>
                </a:solidFill>
              </a:rPr>
              <a:t>nterpersonal </a:t>
            </a:r>
            <a:r>
              <a:rPr lang="en-US" sz="1400" dirty="0">
                <a:solidFill>
                  <a:srgbClr val="FF0000"/>
                </a:solidFill>
              </a:rPr>
              <a:t>communication</a:t>
            </a:r>
            <a:r>
              <a:rPr lang="en-US" sz="1400" dirty="0">
                <a:solidFill>
                  <a:srgbClr val="0070C0"/>
                </a:solidFill>
              </a:rPr>
              <a:t>, or one-on-one talking and rhetoric, where we </a:t>
            </a:r>
            <a:r>
              <a:rPr lang="en-US" sz="1400" dirty="0" err="1">
                <a:solidFill>
                  <a:srgbClr val="0070C0"/>
                </a:solidFill>
              </a:rPr>
              <a:t>analyse</a:t>
            </a:r>
            <a:r>
              <a:rPr lang="en-US" sz="1400" dirty="0">
                <a:solidFill>
                  <a:srgbClr val="0070C0"/>
                </a:solidFill>
              </a:rPr>
              <a:t> things like tone, body language, and speech</a:t>
            </a:r>
          </a:p>
          <a:p>
            <a:pPr fontAlgn="base">
              <a:buFont typeface="Wingdings" panose="05000000000000000000" pitchFamily="2" charset="2"/>
              <a:buChar char="q"/>
            </a:pPr>
            <a:r>
              <a:rPr lang="en-US" sz="1400" dirty="0">
                <a:solidFill>
                  <a:srgbClr val="0070C0"/>
                </a:solidFill>
              </a:rPr>
              <a:t>M</a:t>
            </a:r>
            <a:r>
              <a:rPr lang="en-US" sz="1400" dirty="0" smtClean="0">
                <a:solidFill>
                  <a:srgbClr val="0070C0"/>
                </a:solidFill>
              </a:rPr>
              <a:t>ass </a:t>
            </a:r>
            <a:r>
              <a:rPr lang="en-US" sz="1400" dirty="0">
                <a:solidFill>
                  <a:srgbClr val="0070C0"/>
                </a:solidFill>
              </a:rPr>
              <a:t>communication, which includes one-to-many and many-to-many communication acts, with a particular interest in mediated communication, such as with the press.</a:t>
            </a:r>
          </a:p>
          <a:p>
            <a:pPr fontAlgn="base">
              <a:buFont typeface="Wingdings" panose="05000000000000000000" pitchFamily="2" charset="2"/>
              <a:buChar char="q"/>
            </a:pPr>
            <a:r>
              <a:rPr lang="en-US" sz="1400" dirty="0">
                <a:solidFill>
                  <a:srgbClr val="0070C0"/>
                </a:solidFill>
              </a:rPr>
              <a:t>Organizational communication, where we look at how people organize their information exchanges to maintain and facilitate group </a:t>
            </a:r>
            <a:r>
              <a:rPr lang="en-US" sz="1400" dirty="0" err="1">
                <a:solidFill>
                  <a:srgbClr val="0070C0"/>
                </a:solidFill>
              </a:rPr>
              <a:t>behaviour</a:t>
            </a:r>
            <a:endParaRPr lang="en-US" sz="1400" dirty="0">
              <a:solidFill>
                <a:srgbClr val="0070C0"/>
              </a:solidFill>
            </a:endParaRPr>
          </a:p>
          <a:p>
            <a:pPr fontAlgn="base">
              <a:buFont typeface="Wingdings" panose="05000000000000000000" pitchFamily="2" charset="2"/>
              <a:buChar char="q"/>
            </a:pPr>
            <a:r>
              <a:rPr lang="en-US" sz="1400" dirty="0">
                <a:solidFill>
                  <a:srgbClr val="0070C0"/>
                </a:solidFill>
              </a:rPr>
              <a:t>Intercultural communication, which looks at the exchange of information and ideas across different cultural groups or subgroups</a:t>
            </a:r>
            <a:r>
              <a:rPr lang="en-US" sz="1400" dirty="0" smtClean="0">
                <a:solidFill>
                  <a:srgbClr val="0070C0"/>
                </a:solidFill>
              </a:rPr>
              <a:t>.</a:t>
            </a:r>
            <a:endParaRPr lang="en-US" sz="1400" dirty="0">
              <a:solidFill>
                <a:srgbClr val="0070C0"/>
              </a:solidFill>
            </a:endParaRPr>
          </a:p>
        </p:txBody>
      </p:sp>
    </p:spTree>
    <p:extLst>
      <p:ext uri="{BB962C8B-B14F-4D97-AF65-F5344CB8AC3E}">
        <p14:creationId xmlns:p14="http://schemas.microsoft.com/office/powerpoint/2010/main" val="38332292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14848"/>
          </a:xfrm>
        </p:spPr>
        <p:txBody>
          <a:bodyPr>
            <a:normAutofit fontScale="90000"/>
          </a:bodyPr>
          <a:lstStyle/>
          <a:p>
            <a:r>
              <a:rPr lang="en-US" dirty="0" smtClean="0"/>
              <a:t>MODELS OF MEDIA STUDIES </a:t>
            </a:r>
            <a:endParaRPr lang="en-US" dirty="0"/>
          </a:p>
        </p:txBody>
      </p:sp>
      <p:sp>
        <p:nvSpPr>
          <p:cNvPr id="3" name="Content Placeholder 2"/>
          <p:cNvSpPr>
            <a:spLocks noGrp="1"/>
          </p:cNvSpPr>
          <p:nvPr>
            <p:ph idx="1"/>
          </p:nvPr>
        </p:nvSpPr>
        <p:spPr>
          <a:xfrm>
            <a:off x="1295401" y="1596981"/>
            <a:ext cx="10012250" cy="4278887"/>
          </a:xfrm>
        </p:spPr>
        <p:txBody>
          <a:bodyPr>
            <a:noAutofit/>
          </a:bodyPr>
          <a:lstStyle/>
          <a:p>
            <a:pPr fontAlgn="base"/>
            <a:r>
              <a:rPr lang="en-US" sz="2000" dirty="0">
                <a:solidFill>
                  <a:schemeClr val="tx1"/>
                </a:solidFill>
              </a:rPr>
              <a:t>Building on work started by </a:t>
            </a:r>
            <a:r>
              <a:rPr lang="en-US" sz="2000" dirty="0">
                <a:solidFill>
                  <a:srgbClr val="FF0000"/>
                </a:solidFill>
              </a:rPr>
              <a:t>Robert T. Craig</a:t>
            </a:r>
            <a:r>
              <a:rPr lang="en-US" sz="2000" dirty="0">
                <a:solidFill>
                  <a:schemeClr val="tx1"/>
                </a:solidFill>
              </a:rPr>
              <a:t>, we can generally talk about seven </a:t>
            </a:r>
            <a:r>
              <a:rPr lang="en-US" sz="2000" u="sng" dirty="0">
                <a:solidFill>
                  <a:schemeClr val="tx1"/>
                </a:solidFill>
                <a:hlinkClick r:id="rId2" tooltip="Glossary"/>
              </a:rPr>
              <a:t>models</a:t>
            </a:r>
            <a:r>
              <a:rPr lang="en-US" sz="2000" dirty="0">
                <a:solidFill>
                  <a:schemeClr val="tx1"/>
                </a:solidFill>
              </a:rPr>
              <a:t> or traditions of communication – we can look at any communication practice through the lens </a:t>
            </a:r>
            <a:r>
              <a:rPr lang="en-US" sz="2000" dirty="0" smtClean="0">
                <a:solidFill>
                  <a:schemeClr val="tx1"/>
                </a:solidFill>
              </a:rPr>
              <a:t>of</a:t>
            </a:r>
          </a:p>
          <a:p>
            <a:pPr marL="0" indent="0" fontAlgn="base">
              <a:buNone/>
            </a:pPr>
            <a:r>
              <a:rPr lang="en-US" sz="2000" dirty="0" smtClean="0">
                <a:solidFill>
                  <a:schemeClr val="tx1"/>
                </a:solidFill>
              </a:rPr>
              <a:t> 	one </a:t>
            </a:r>
            <a:r>
              <a:rPr lang="en-US" sz="2000" dirty="0">
                <a:solidFill>
                  <a:schemeClr val="tx1"/>
                </a:solidFill>
              </a:rPr>
              <a:t>or more of these models to develop a more nuanced understanding of communication in </a:t>
            </a:r>
            <a:r>
              <a:rPr lang="en-US" sz="2000" dirty="0" smtClean="0">
                <a:solidFill>
                  <a:schemeClr val="tx1"/>
                </a:solidFill>
              </a:rPr>
              <a:t>    	everyday life. </a:t>
            </a:r>
            <a:r>
              <a:rPr lang="en-US" sz="2000" dirty="0" smtClean="0"/>
              <a:t>The </a:t>
            </a:r>
            <a:r>
              <a:rPr lang="en-US" sz="2000" dirty="0"/>
              <a:t>seven models are:</a:t>
            </a:r>
          </a:p>
          <a:p>
            <a:pPr marL="457200" indent="-457200" fontAlgn="base">
              <a:buFont typeface="+mj-lt"/>
              <a:buAutoNum type="arabicPeriod"/>
            </a:pPr>
            <a:r>
              <a:rPr lang="en-US" sz="1600" b="1" dirty="0"/>
              <a:t>Rhetorical</a:t>
            </a:r>
            <a:r>
              <a:rPr lang="en-US" sz="1600" dirty="0"/>
              <a:t> – this model is concerned primarily with communication as a </a:t>
            </a:r>
            <a:r>
              <a:rPr lang="en-US" sz="1600" u="sng" dirty="0">
                <a:hlinkClick r:id="rId3" tooltip="Glossary"/>
              </a:rPr>
              <a:t>discourse</a:t>
            </a:r>
            <a:r>
              <a:rPr lang="en-US" sz="1600" dirty="0"/>
              <a:t>, and tends to concern itself primarily with interpersonal, one-to-one or one-to-few communication acts, such as speech.  Post the linguistic turn of the mid- to late-twentieth century, </a:t>
            </a:r>
            <a:r>
              <a:rPr lang="en-US" sz="1600" u="sng" dirty="0">
                <a:hlinkClick r:id="rId4" tooltip="Glossary"/>
              </a:rPr>
              <a:t>rhetoric</a:t>
            </a:r>
            <a:r>
              <a:rPr lang="en-US" sz="1600" dirty="0"/>
              <a:t> has expanded its area of focus to include mass communication that attempts to persuade, such as political communication and advertising.  A rhetorical approach to communication might look at who was speaking to whom, in what context, and to what end or purpose (i.e.: to persuade or to change an opinion or belief).</a:t>
            </a:r>
          </a:p>
          <a:p>
            <a:pPr marL="457200" indent="-457200" fontAlgn="base">
              <a:buFont typeface="+mj-lt"/>
              <a:buAutoNum type="arabicPeriod"/>
            </a:pPr>
            <a:r>
              <a:rPr lang="en-US" sz="1600" b="1" dirty="0"/>
              <a:t>Semiotic</a:t>
            </a:r>
            <a:r>
              <a:rPr lang="en-US" sz="1600" dirty="0"/>
              <a:t> – this model sees communication primarily as an exchange of </a:t>
            </a:r>
            <a:r>
              <a:rPr lang="en-US" sz="1600" u="sng" dirty="0">
                <a:hlinkClick r:id="rId5" tooltip="Glossary"/>
              </a:rPr>
              <a:t>signs</a:t>
            </a:r>
            <a:r>
              <a:rPr lang="en-US" sz="1600" dirty="0"/>
              <a:t> within a meaning-making system.   We will be going into much further depth into the idea of semiotics in a later module, but for now it is just worth noting that </a:t>
            </a:r>
            <a:r>
              <a:rPr lang="en-US" sz="1600" u="sng" dirty="0">
                <a:hlinkClick r:id="rId6" tooltip="Glossary"/>
              </a:rPr>
              <a:t>semiotics</a:t>
            </a:r>
            <a:r>
              <a:rPr lang="en-US" sz="1600" dirty="0"/>
              <a:t> approaches communication in itself, seeing the communication as a sign within a sign system, which employs signs in culturally contextualized combinations to convey meaning</a:t>
            </a:r>
            <a:r>
              <a:rPr lang="en-US" sz="1600" dirty="0" smtClean="0"/>
              <a:t>.</a:t>
            </a:r>
          </a:p>
          <a:p>
            <a:pPr marL="457200" indent="-457200" fontAlgn="base">
              <a:buFont typeface="+mj-lt"/>
              <a:buAutoNum type="arabicPeriod"/>
            </a:pPr>
            <a:endParaRPr lang="en-US" sz="2000" dirty="0"/>
          </a:p>
        </p:txBody>
      </p:sp>
    </p:spTree>
    <p:extLst>
      <p:ext uri="{BB962C8B-B14F-4D97-AF65-F5344CB8AC3E}">
        <p14:creationId xmlns:p14="http://schemas.microsoft.com/office/powerpoint/2010/main" val="2043876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1" y="682580"/>
            <a:ext cx="9601196" cy="5193288"/>
          </a:xfrm>
        </p:spPr>
        <p:txBody>
          <a:bodyPr>
            <a:normAutofit fontScale="70000" lnSpcReduction="20000"/>
          </a:bodyPr>
          <a:lstStyle/>
          <a:p>
            <a:pPr marL="457200" indent="-457200" fontAlgn="base">
              <a:buFont typeface="+mj-lt"/>
              <a:buAutoNum type="arabicPeriod"/>
            </a:pPr>
            <a:endParaRPr lang="en-US" sz="1800" dirty="0"/>
          </a:p>
          <a:p>
            <a:pPr marL="0" indent="0" fontAlgn="base">
              <a:buNone/>
            </a:pPr>
            <a:r>
              <a:rPr lang="en-US" b="1" dirty="0" smtClean="0"/>
              <a:t>3. Phenomenological</a:t>
            </a:r>
            <a:r>
              <a:rPr lang="en-US" dirty="0"/>
              <a:t> – this model is primarily concerned with communication as an experience.   A phenomenological approach would see communication as both a representation and a reinforcement of what the communicators see to be self-evident.  A </a:t>
            </a:r>
            <a:r>
              <a:rPr lang="en-US" u="sng" dirty="0">
                <a:hlinkClick r:id="rId2" tooltip="Glossary"/>
              </a:rPr>
              <a:t>phenomenological</a:t>
            </a:r>
            <a:r>
              <a:rPr lang="en-US" dirty="0"/>
              <a:t> approach can take on both interpersonal and mass communications, and may also take under its purvey objects or ideas as sites of meaning-making.</a:t>
            </a:r>
          </a:p>
          <a:p>
            <a:pPr marL="0" indent="0" fontAlgn="base">
              <a:buNone/>
            </a:pPr>
            <a:r>
              <a:rPr lang="en-US" b="1" dirty="0" smtClean="0"/>
              <a:t>4. Cybernetic</a:t>
            </a:r>
            <a:r>
              <a:rPr lang="en-US" dirty="0"/>
              <a:t> – this model views communication as a flow of information.  This is not just the pragmatic A sends a message to B type of flow, but also tries to take into account factors which influence and constraint the flow of information, including social factors such as mores and etiquette, technological factors such as channel access and availability, and political factors such as regulation.</a:t>
            </a:r>
          </a:p>
          <a:p>
            <a:pPr marL="0" indent="0" fontAlgn="base">
              <a:buNone/>
            </a:pPr>
            <a:r>
              <a:rPr lang="en-US" b="1" dirty="0" smtClean="0"/>
              <a:t>5. Psychological </a:t>
            </a:r>
            <a:r>
              <a:rPr lang="en-US" b="1" dirty="0"/>
              <a:t>or </a:t>
            </a:r>
            <a:r>
              <a:rPr lang="en-US" b="1" u="sng" dirty="0">
                <a:hlinkClick r:id="rId3" tooltip="Glossary"/>
              </a:rPr>
              <a:t>Socio-psychological</a:t>
            </a:r>
            <a:r>
              <a:rPr lang="en-US" dirty="0"/>
              <a:t> – this model, as the name suggests, is concerned with the impact of communication acts on the individual, particularly their sense of self in society.  This model sees communication as representing certain individual choices made in order to maximize benefit to the individual or group.  We’ll come back to these ideas when we discuss </a:t>
            </a:r>
            <a:r>
              <a:rPr lang="en-US" u="sng" dirty="0">
                <a:hlinkClick r:id="rId4" tooltip="Identity and Fan Cultures"/>
              </a:rPr>
              <a:t>symbolic </a:t>
            </a:r>
            <a:r>
              <a:rPr lang="en-US" u="sng" dirty="0" err="1">
                <a:hlinkClick r:id="rId4" tooltip="Identity and Fan Cultures"/>
              </a:rPr>
              <a:t>interactionism</a:t>
            </a:r>
            <a:r>
              <a:rPr lang="en-US" dirty="0" err="1"/>
              <a:t>in</a:t>
            </a:r>
            <a:r>
              <a:rPr lang="en-US" dirty="0"/>
              <a:t> the next module.</a:t>
            </a:r>
          </a:p>
          <a:p>
            <a:pPr marL="0" indent="0" fontAlgn="base">
              <a:buNone/>
            </a:pPr>
            <a:r>
              <a:rPr lang="en-US" b="1" u="sng" dirty="0" smtClean="0">
                <a:hlinkClick r:id="rId5" tooltip="Glossary"/>
              </a:rPr>
              <a:t>6. </a:t>
            </a:r>
            <a:r>
              <a:rPr lang="en-US" b="1" u="sng" dirty="0" smtClean="0">
                <a:solidFill>
                  <a:schemeClr val="tx1"/>
                </a:solidFill>
                <a:hlinkClick r:id="rId5" tooltip="Glossary"/>
              </a:rPr>
              <a:t>Sociocultural</a:t>
            </a:r>
            <a:r>
              <a:rPr lang="en-US" dirty="0"/>
              <a:t> – this model sees communication as a way of replicating and reinforcing (and challenging) the social order.  This approach assumes that people in societies have models of how that society should operate; communication acts to build, reinforce, and propagate these models.</a:t>
            </a:r>
          </a:p>
          <a:p>
            <a:pPr marL="0" indent="0" fontAlgn="base">
              <a:buNone/>
            </a:pPr>
            <a:r>
              <a:rPr lang="en-US" b="1" dirty="0" smtClean="0"/>
              <a:t>7. Critical</a:t>
            </a:r>
            <a:r>
              <a:rPr lang="en-US" dirty="0"/>
              <a:t> – this model views communication as a set of assumptions that are open to challenge and negotiation; as you might have guessed, it has strong links to the socio-cultural tradition.  Approaches such as </a:t>
            </a:r>
            <a:r>
              <a:rPr lang="en-US" u="sng" dirty="0">
                <a:hlinkClick r:id="rId6" tooltip="Glossary"/>
              </a:rPr>
              <a:t>Marxist</a:t>
            </a:r>
            <a:r>
              <a:rPr lang="en-US" dirty="0"/>
              <a:t> critique are representative of this model.</a:t>
            </a:r>
          </a:p>
          <a:p>
            <a:pPr marL="0" indent="0" algn="r" fontAlgn="base">
              <a:buNone/>
            </a:pPr>
            <a:r>
              <a:rPr lang="en-US" dirty="0"/>
              <a:t>(adapted from Miller)</a:t>
            </a:r>
          </a:p>
        </p:txBody>
      </p:sp>
    </p:spTree>
    <p:extLst>
      <p:ext uri="{BB962C8B-B14F-4D97-AF65-F5344CB8AC3E}">
        <p14:creationId xmlns:p14="http://schemas.microsoft.com/office/powerpoint/2010/main" val="19096890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dirty="0" smtClean="0"/>
              <a:t/>
            </a:r>
            <a:br>
              <a:rPr lang="en-US" sz="3100" dirty="0" smtClean="0"/>
            </a:br>
            <a:r>
              <a:rPr lang="en-US" sz="3600" b="1" dirty="0" smtClean="0">
                <a:solidFill>
                  <a:srgbClr val="FF0000"/>
                </a:solidFill>
              </a:rPr>
              <a:t>What </a:t>
            </a:r>
            <a:r>
              <a:rPr lang="en-US" sz="3600" b="1" dirty="0">
                <a:solidFill>
                  <a:srgbClr val="FF0000"/>
                </a:solidFill>
              </a:rPr>
              <a:t>might be some of the cultural roles of </a:t>
            </a:r>
            <a:r>
              <a:rPr lang="en-US" sz="3600" b="1" dirty="0" smtClean="0">
                <a:solidFill>
                  <a:srgbClr val="FF0000"/>
                </a:solidFill>
              </a:rPr>
              <a:t>communication/Media </a:t>
            </a:r>
            <a:r>
              <a:rPr lang="en-US" sz="3600" b="1" dirty="0">
                <a:solidFill>
                  <a:srgbClr val="FF0000"/>
                </a:solidFill>
              </a:rPr>
              <a:t>in everyday life? </a:t>
            </a:r>
            <a:r>
              <a:rPr lang="en-US" sz="3100" dirty="0"/>
              <a:t/>
            </a:r>
            <a:br>
              <a:rPr lang="en-US" sz="3100" dirty="0"/>
            </a:br>
            <a:endParaRPr lang="en-US" dirty="0"/>
          </a:p>
        </p:txBody>
      </p:sp>
      <p:sp>
        <p:nvSpPr>
          <p:cNvPr id="3" name="Content Placeholder 2"/>
          <p:cNvSpPr>
            <a:spLocks noGrp="1"/>
          </p:cNvSpPr>
          <p:nvPr>
            <p:ph idx="1"/>
          </p:nvPr>
        </p:nvSpPr>
        <p:spPr/>
        <p:txBody>
          <a:bodyPr>
            <a:normAutofit fontScale="85000" lnSpcReduction="20000"/>
          </a:bodyPr>
          <a:lstStyle/>
          <a:p>
            <a:pPr fontAlgn="base"/>
            <a:r>
              <a:rPr lang="en-US" b="1" dirty="0"/>
              <a:t>Role 1: </a:t>
            </a:r>
            <a:r>
              <a:rPr lang="en-US" dirty="0"/>
              <a:t>Communication tells stories, and perhaps more importantly, they </a:t>
            </a:r>
            <a:r>
              <a:rPr lang="en-US" i="1" dirty="0"/>
              <a:t>retell</a:t>
            </a:r>
            <a:r>
              <a:rPr lang="en-US" dirty="0"/>
              <a:t> stories</a:t>
            </a:r>
            <a:r>
              <a:rPr lang="en-US" dirty="0" smtClean="0"/>
              <a:t>.</a:t>
            </a:r>
            <a:r>
              <a:rPr lang="en-US" dirty="0"/>
              <a:t> Communication, particularly mass communication and the mass media, tends to fall into repetitive and recursive patterns of </a:t>
            </a:r>
            <a:r>
              <a:rPr lang="en-US" u="sng" dirty="0">
                <a:hlinkClick r:id="rId2" tooltip="Glossary"/>
              </a:rPr>
              <a:t>representation </a:t>
            </a:r>
            <a:r>
              <a:rPr lang="en-US" dirty="0"/>
              <a:t>and </a:t>
            </a:r>
            <a:r>
              <a:rPr lang="en-US" u="sng" dirty="0">
                <a:hlinkClick r:id="rId3" tooltip="Glossary"/>
              </a:rPr>
              <a:t>ideology</a:t>
            </a:r>
            <a:r>
              <a:rPr lang="en-US" dirty="0"/>
              <a:t>, ones that often reinforce the dominant </a:t>
            </a:r>
            <a:r>
              <a:rPr lang="en-US" u="sng" dirty="0">
                <a:hlinkClick r:id="rId4" tooltip="Glossary"/>
              </a:rPr>
              <a:t>hegemony</a:t>
            </a:r>
            <a:r>
              <a:rPr lang="en-US" dirty="0"/>
              <a:t> of a </a:t>
            </a:r>
            <a:r>
              <a:rPr lang="en-US" u="sng" dirty="0">
                <a:hlinkClick r:id="rId5" tooltip="Glossary"/>
              </a:rPr>
              <a:t>culture</a:t>
            </a:r>
            <a:r>
              <a:rPr lang="en-US" dirty="0"/>
              <a:t> or society.  For example, the </a:t>
            </a:r>
            <a:r>
              <a:rPr lang="en-US" u="sng" dirty="0">
                <a:hlinkClick r:id="rId6" tooltip="Glossary"/>
              </a:rPr>
              <a:t>narratives</a:t>
            </a:r>
            <a:r>
              <a:rPr lang="en-US" dirty="0"/>
              <a:t> around masculinity and sports such as rugby — think of the way stories about All Blacks are constructed and reconstructed in the media.</a:t>
            </a:r>
          </a:p>
          <a:p>
            <a:r>
              <a:rPr lang="en-US" dirty="0"/>
              <a:t>By using these narrative strategies in our communication patterns, we are engaging in a kind of </a:t>
            </a:r>
            <a:r>
              <a:rPr lang="en-US" i="1" dirty="0"/>
              <a:t>shorthand</a:t>
            </a:r>
            <a:r>
              <a:rPr lang="en-US" dirty="0"/>
              <a:t> that facilitates communication </a:t>
            </a:r>
            <a:r>
              <a:rPr lang="en-US" dirty="0" err="1"/>
              <a:t>behaviours</a:t>
            </a:r>
            <a:r>
              <a:rPr lang="en-US" dirty="0"/>
              <a:t>, signals a shared culture or values system, and indicates an expectation of communicative and ideological symmetry.  However, such </a:t>
            </a:r>
            <a:r>
              <a:rPr lang="en-US" u="sng" dirty="0">
                <a:hlinkClick r:id="rId7" tooltip="Glossary"/>
              </a:rPr>
              <a:t>myths </a:t>
            </a:r>
            <a:r>
              <a:rPr lang="en-US" dirty="0"/>
              <a:t>also propagate a particular set of ideas about what is valued within a culture, and what or who is marginalized</a:t>
            </a:r>
          </a:p>
          <a:p>
            <a:endParaRPr lang="en-US" dirty="0"/>
          </a:p>
        </p:txBody>
      </p:sp>
    </p:spTree>
    <p:extLst>
      <p:ext uri="{BB962C8B-B14F-4D97-AF65-F5344CB8AC3E}">
        <p14:creationId xmlns:p14="http://schemas.microsoft.com/office/powerpoint/2010/main" val="856608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a:t>Craig, Robert T. and Heidi L Muller. </a:t>
            </a:r>
            <a:r>
              <a:rPr lang="en-US" sz="1800" i="1" dirty="0"/>
              <a:t>Theorizing Communication: Readings Across Traditions</a:t>
            </a:r>
            <a:r>
              <a:rPr lang="en-US" sz="1800" dirty="0"/>
              <a:t>. Los Angeles: Sage Publications, 2007.</a:t>
            </a:r>
            <a:br>
              <a:rPr lang="en-US" sz="1800" dirty="0"/>
            </a:br>
            <a:r>
              <a:rPr lang="en-US" sz="1800" dirty="0"/>
              <a:t>Miller, K. </a:t>
            </a:r>
            <a:r>
              <a:rPr lang="en-US" sz="1800" i="1" dirty="0"/>
              <a:t>Communication Theories: Perspectives, Processes and Contexts</a:t>
            </a:r>
            <a:r>
              <a:rPr lang="en-US" sz="1800" dirty="0"/>
              <a:t>. 2</a:t>
            </a:r>
            <a:r>
              <a:rPr lang="en-US" sz="1800" baseline="30000" dirty="0"/>
              <a:t>nd</a:t>
            </a:r>
            <a:r>
              <a:rPr lang="en-US" sz="1800" dirty="0"/>
              <a:t>Ed. </a:t>
            </a:r>
            <a:r>
              <a:rPr lang="en-US" sz="1800" dirty="0" err="1"/>
              <a:t>McGaw</a:t>
            </a:r>
            <a:r>
              <a:rPr lang="en-US" sz="1800" dirty="0"/>
              <a:t> Hill: New York, 2005. </a:t>
            </a:r>
            <a:r>
              <a:rPr lang="en-US" sz="1800" dirty="0" err="1"/>
              <a:t>Pp</a:t>
            </a:r>
            <a:r>
              <a:rPr lang="en-US" sz="1800" dirty="0"/>
              <a:t> 1-16</a:t>
            </a:r>
          </a:p>
        </p:txBody>
      </p:sp>
      <p:sp>
        <p:nvSpPr>
          <p:cNvPr id="3" name="Content Placeholder 2"/>
          <p:cNvSpPr>
            <a:spLocks noGrp="1"/>
          </p:cNvSpPr>
          <p:nvPr>
            <p:ph idx="1"/>
          </p:nvPr>
        </p:nvSpPr>
        <p:spPr/>
        <p:txBody>
          <a:bodyPr>
            <a:normAutofit fontScale="92500" lnSpcReduction="10000"/>
          </a:bodyPr>
          <a:lstStyle/>
          <a:p>
            <a:r>
              <a:rPr lang="en-US" b="1" dirty="0"/>
              <a:t>Role 2</a:t>
            </a:r>
            <a:r>
              <a:rPr lang="en-US" dirty="0"/>
              <a:t>: Media plays a great </a:t>
            </a:r>
            <a:r>
              <a:rPr lang="en-US" dirty="0" smtClean="0"/>
              <a:t>role </a:t>
            </a:r>
            <a:r>
              <a:rPr lang="en-US" dirty="0"/>
              <a:t>in everyday life is to help </a:t>
            </a:r>
            <a:r>
              <a:rPr lang="en-US" dirty="0">
                <a:solidFill>
                  <a:srgbClr val="FF0000"/>
                </a:solidFill>
                <a:effectLst>
                  <a:outerShdw blurRad="38100" dist="38100" dir="2700000" algn="tl">
                    <a:srgbClr val="000000">
                      <a:alpha val="43137"/>
                    </a:srgbClr>
                  </a:outerShdw>
                </a:effectLst>
              </a:rPr>
              <a:t>maintain social order </a:t>
            </a:r>
            <a:r>
              <a:rPr lang="en-US" dirty="0"/>
              <a:t>by taking on a kind of </a:t>
            </a:r>
            <a:r>
              <a:rPr lang="en-US" b="1" dirty="0">
                <a:solidFill>
                  <a:srgbClr val="FF0000"/>
                </a:solidFill>
              </a:rPr>
              <a:t>surveillance </a:t>
            </a:r>
            <a:r>
              <a:rPr lang="en-US" b="1" dirty="0" smtClean="0">
                <a:solidFill>
                  <a:srgbClr val="FF0000"/>
                </a:solidFill>
              </a:rPr>
              <a:t>operation</a:t>
            </a:r>
            <a:r>
              <a:rPr lang="en-US" dirty="0" smtClean="0"/>
              <a:t>. Media demonstrates </a:t>
            </a:r>
            <a:r>
              <a:rPr lang="en-US" dirty="0"/>
              <a:t>to a society what </a:t>
            </a:r>
            <a:r>
              <a:rPr lang="en-US" dirty="0" err="1"/>
              <a:t>behaviours</a:t>
            </a:r>
            <a:r>
              <a:rPr lang="en-US" dirty="0"/>
              <a:t> are considered acceptable and unacceptable.  This may be through </a:t>
            </a:r>
            <a:r>
              <a:rPr lang="en-US" b="1" dirty="0">
                <a:solidFill>
                  <a:srgbClr val="FF0000"/>
                </a:solidFill>
              </a:rPr>
              <a:t>object representation</a:t>
            </a:r>
            <a:r>
              <a:rPr lang="en-US" dirty="0"/>
              <a:t>, or it may be through commentary on active </a:t>
            </a:r>
            <a:r>
              <a:rPr lang="en-US" dirty="0" err="1"/>
              <a:t>behaviours</a:t>
            </a:r>
            <a:r>
              <a:rPr lang="en-US" dirty="0"/>
              <a:t>.  An example of the former might be soaps.  Soaps like </a:t>
            </a:r>
            <a:r>
              <a:rPr lang="en-US" i="1" dirty="0" err="1" smtClean="0"/>
              <a:t>Lalla</a:t>
            </a:r>
            <a:r>
              <a:rPr lang="en-US" i="1" dirty="0" smtClean="0"/>
              <a:t> Fatima</a:t>
            </a:r>
            <a:r>
              <a:rPr lang="en-US" dirty="0"/>
              <a:t> plays out, in a mass media, the narratives of types of private lives and decision processes of different groups of people in a palatable, easy to understand and follow manner.    Both are structured to play out long-form ‘life’ narratives, with different characters taking on the role of hero or villain.  An example of commentary might be gossip, whether about a sports star, a pop singer, or your </a:t>
            </a:r>
            <a:r>
              <a:rPr lang="en-US" dirty="0" err="1"/>
              <a:t>neighbours</a:t>
            </a:r>
            <a:r>
              <a:rPr lang="en-US" dirty="0"/>
              <a:t>.</a:t>
            </a:r>
          </a:p>
        </p:txBody>
      </p:sp>
    </p:spTree>
    <p:extLst>
      <p:ext uri="{BB962C8B-B14F-4D97-AF65-F5344CB8AC3E}">
        <p14:creationId xmlns:p14="http://schemas.microsoft.com/office/powerpoint/2010/main" val="123882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Craig, Robert T. and Heidi L Muller. </a:t>
            </a:r>
            <a:r>
              <a:rPr lang="en-US" sz="2000" i="1" dirty="0"/>
              <a:t>Theorizing Communication: Readings Across Traditions</a:t>
            </a:r>
            <a:r>
              <a:rPr lang="en-US" sz="2000" dirty="0"/>
              <a:t>. Los Angeles: Sage Publications, 2007.</a:t>
            </a:r>
            <a:br>
              <a:rPr lang="en-US" sz="2000" dirty="0"/>
            </a:br>
            <a:r>
              <a:rPr lang="en-US" sz="2000" dirty="0"/>
              <a:t>Miller, K. </a:t>
            </a:r>
            <a:r>
              <a:rPr lang="en-US" sz="2000" i="1" dirty="0"/>
              <a:t>Communication Theories: Perspectives, Processes and Contexts</a:t>
            </a:r>
            <a:r>
              <a:rPr lang="en-US" sz="2000" dirty="0"/>
              <a:t>. 2</a:t>
            </a:r>
            <a:r>
              <a:rPr lang="en-US" sz="2000" baseline="30000" dirty="0"/>
              <a:t>nd</a:t>
            </a:r>
            <a:r>
              <a:rPr lang="en-US" sz="2000" dirty="0"/>
              <a:t>Ed. </a:t>
            </a:r>
            <a:r>
              <a:rPr lang="en-US" sz="2000" dirty="0" err="1"/>
              <a:t>McGaw</a:t>
            </a:r>
            <a:r>
              <a:rPr lang="en-US" sz="2000" dirty="0"/>
              <a:t> Hill: New York, 2005. </a:t>
            </a:r>
            <a:r>
              <a:rPr lang="en-US" sz="2000" dirty="0" err="1"/>
              <a:t>Pp</a:t>
            </a:r>
            <a:r>
              <a:rPr lang="en-US" sz="2000" dirty="0"/>
              <a:t> 1-16</a:t>
            </a:r>
          </a:p>
        </p:txBody>
      </p:sp>
      <p:sp>
        <p:nvSpPr>
          <p:cNvPr id="3" name="Content Placeholder 2"/>
          <p:cNvSpPr>
            <a:spLocks noGrp="1"/>
          </p:cNvSpPr>
          <p:nvPr>
            <p:ph idx="1"/>
          </p:nvPr>
        </p:nvSpPr>
        <p:spPr>
          <a:ln>
            <a:solidFill>
              <a:srgbClr val="FF0000"/>
            </a:solidFill>
          </a:ln>
        </p:spPr>
        <p:txBody>
          <a:bodyPr>
            <a:normAutofit lnSpcReduction="10000"/>
          </a:bodyPr>
          <a:lstStyle/>
          <a:p>
            <a:pPr fontAlgn="base"/>
            <a:r>
              <a:rPr lang="en-US" b="1" dirty="0" smtClean="0"/>
              <a:t>Role 3:</a:t>
            </a:r>
            <a:r>
              <a:rPr lang="en-US" dirty="0"/>
              <a:t>  A third role that </a:t>
            </a:r>
            <a:r>
              <a:rPr lang="en-US" dirty="0" smtClean="0"/>
              <a:t>communication/Media </a:t>
            </a:r>
            <a:r>
              <a:rPr lang="en-US" dirty="0"/>
              <a:t>plays is to help us interpret and </a:t>
            </a:r>
            <a:r>
              <a:rPr lang="en-US" b="1" dirty="0">
                <a:solidFill>
                  <a:srgbClr val="FF0000"/>
                </a:solidFill>
                <a:effectLst>
                  <a:outerShdw blurRad="38100" dist="38100" dir="2700000" algn="tl">
                    <a:srgbClr val="000000">
                      <a:alpha val="43137"/>
                    </a:srgbClr>
                  </a:outerShdw>
                </a:effectLst>
              </a:rPr>
              <a:t>make sense of information</a:t>
            </a:r>
            <a:r>
              <a:rPr lang="en-US" dirty="0"/>
              <a:t>.  This has become a particularly important role in the modern communication landscape, as information overload has become an increasingly common part of our everyday lives.  Again, new media and electronic communication channels have raised the profile of this role of communication in everyday life.  We can see this most clearly in news media, and the idea of </a:t>
            </a:r>
            <a:r>
              <a:rPr lang="en-US" u="sng" dirty="0">
                <a:solidFill>
                  <a:srgbClr val="FF0000"/>
                </a:solidFill>
                <a:hlinkClick r:id="rId2" tooltip="Agenda Setting"/>
              </a:rPr>
              <a:t>agenda setting</a:t>
            </a:r>
            <a:r>
              <a:rPr lang="en-US" dirty="0"/>
              <a:t>, but even the use of particular language or even images can also </a:t>
            </a:r>
            <a:r>
              <a:rPr lang="en-US" u="sng" dirty="0">
                <a:hlinkClick r:id="rId3" tooltip="Glossary"/>
              </a:rPr>
              <a:t>frame</a:t>
            </a:r>
            <a:r>
              <a:rPr lang="en-US" dirty="0"/>
              <a:t> a topic or give subtle hints and clues as to how we are ‘meant’ to interpret information according to our culture.</a:t>
            </a:r>
          </a:p>
        </p:txBody>
      </p:sp>
    </p:spTree>
    <p:extLst>
      <p:ext uri="{BB962C8B-B14F-4D97-AF65-F5344CB8AC3E}">
        <p14:creationId xmlns:p14="http://schemas.microsoft.com/office/powerpoint/2010/main" val="2842081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t>Craig, Robert T. and Heidi L Muller. </a:t>
            </a:r>
            <a:r>
              <a:rPr lang="en-US" sz="2000" i="1" dirty="0"/>
              <a:t>Theorizing Communication: Readings Across Traditions</a:t>
            </a:r>
            <a:r>
              <a:rPr lang="en-US" sz="2000" dirty="0"/>
              <a:t>. Los Angeles: Sage Publications, 2007.</a:t>
            </a:r>
            <a:br>
              <a:rPr lang="en-US" sz="2000" dirty="0"/>
            </a:br>
            <a:r>
              <a:rPr lang="en-US" sz="2000" dirty="0"/>
              <a:t>Miller, K. </a:t>
            </a:r>
            <a:r>
              <a:rPr lang="en-US" sz="2000" i="1" dirty="0"/>
              <a:t>Communication Theories: Perspectives, Processes and Contexts</a:t>
            </a:r>
            <a:r>
              <a:rPr lang="en-US" sz="2000" dirty="0"/>
              <a:t>. 2</a:t>
            </a:r>
            <a:r>
              <a:rPr lang="en-US" sz="2000" baseline="30000" dirty="0"/>
              <a:t>nd</a:t>
            </a:r>
            <a:r>
              <a:rPr lang="en-US" sz="2000" dirty="0"/>
              <a:t>Ed. </a:t>
            </a:r>
            <a:r>
              <a:rPr lang="en-US" sz="2000" dirty="0" err="1"/>
              <a:t>McGaw</a:t>
            </a:r>
            <a:r>
              <a:rPr lang="en-US" sz="2000" dirty="0"/>
              <a:t> Hill: New York, 2005. </a:t>
            </a:r>
            <a:r>
              <a:rPr lang="en-US" sz="2000" dirty="0" err="1"/>
              <a:t>Pp</a:t>
            </a:r>
            <a:r>
              <a:rPr lang="en-US" sz="2000" dirty="0"/>
              <a:t> 1-16</a:t>
            </a:r>
          </a:p>
        </p:txBody>
      </p:sp>
      <p:sp>
        <p:nvSpPr>
          <p:cNvPr id="3" name="Content Placeholder 2"/>
          <p:cNvSpPr>
            <a:spLocks noGrp="1"/>
          </p:cNvSpPr>
          <p:nvPr>
            <p:ph idx="1"/>
          </p:nvPr>
        </p:nvSpPr>
        <p:spPr/>
        <p:txBody>
          <a:bodyPr/>
          <a:lstStyle/>
          <a:p>
            <a:pPr fontAlgn="base"/>
            <a:r>
              <a:rPr lang="en-US" b="1" dirty="0" smtClean="0"/>
              <a:t>Role 4:</a:t>
            </a:r>
            <a:r>
              <a:rPr lang="en-US" dirty="0"/>
              <a:t>  This act of interpreting, of governing behavior, and even of storytelling, is of course at its heart a </a:t>
            </a:r>
            <a:r>
              <a:rPr lang="en-US" b="1" dirty="0">
                <a:solidFill>
                  <a:srgbClr val="FF0000"/>
                </a:solidFill>
              </a:rPr>
              <a:t>representation</a:t>
            </a:r>
            <a:r>
              <a:rPr lang="en-US" dirty="0"/>
              <a:t> of a particular set of </a:t>
            </a:r>
            <a:r>
              <a:rPr lang="en-US" b="1" dirty="0">
                <a:solidFill>
                  <a:srgbClr val="FF0000"/>
                </a:solidFill>
                <a:effectLst>
                  <a:outerShdw blurRad="38100" dist="38100" dir="2700000" algn="tl">
                    <a:srgbClr val="000000">
                      <a:alpha val="43137"/>
                    </a:srgbClr>
                  </a:outerShdw>
                </a:effectLst>
              </a:rPr>
              <a:t>values and ideologies </a:t>
            </a:r>
            <a:r>
              <a:rPr lang="en-US" dirty="0"/>
              <a:t>that emerge from and are part of a culture.  It is very important to remember that </a:t>
            </a:r>
            <a:r>
              <a:rPr lang="en-US" b="1" u="sng" dirty="0"/>
              <a:t>no act of communication is ideologically neutral</a:t>
            </a:r>
            <a:r>
              <a:rPr lang="en-US" dirty="0"/>
              <a:t>!  Ideologies are part of our </a:t>
            </a:r>
            <a:r>
              <a:rPr lang="en-US" dirty="0" smtClean="0"/>
              <a:t>life worlds, </a:t>
            </a:r>
            <a:r>
              <a:rPr lang="en-US" dirty="0"/>
              <a:t>part of the assumptions we make and encode into and decode out of our communication practices and </a:t>
            </a:r>
            <a:r>
              <a:rPr lang="en-US" dirty="0" smtClean="0"/>
              <a:t>behaviors, </a:t>
            </a:r>
            <a:r>
              <a:rPr lang="en-US" dirty="0"/>
              <a:t>and so if we are to study communication, we need to address these ideological underpinnings.</a:t>
            </a:r>
          </a:p>
        </p:txBody>
      </p:sp>
    </p:spTree>
    <p:extLst>
      <p:ext uri="{BB962C8B-B14F-4D97-AF65-F5344CB8AC3E}">
        <p14:creationId xmlns:p14="http://schemas.microsoft.com/office/powerpoint/2010/main" val="34108537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fontAlgn="base"/>
            <a:r>
              <a:rPr lang="en-US" sz="1800" dirty="0"/>
              <a:t>Craig, Robert T. and Heidi L Muller. </a:t>
            </a:r>
            <a:r>
              <a:rPr lang="en-US" sz="1800" i="1" dirty="0"/>
              <a:t>Theorizing Communication: Readings Across Traditions</a:t>
            </a:r>
            <a:r>
              <a:rPr lang="en-US" sz="1800" dirty="0"/>
              <a:t>. Los Angeles: Sage Publications, 2007.</a:t>
            </a:r>
            <a:br>
              <a:rPr lang="en-US" sz="1800" dirty="0"/>
            </a:br>
            <a:r>
              <a:rPr lang="en-US" sz="1800" dirty="0"/>
              <a:t>Miller, K. </a:t>
            </a:r>
            <a:r>
              <a:rPr lang="en-US" sz="1800" i="1" dirty="0"/>
              <a:t>Communication Theories: Perspectives, Processes and Contexts</a:t>
            </a:r>
            <a:r>
              <a:rPr lang="en-US" sz="1800" dirty="0"/>
              <a:t>. 2</a:t>
            </a:r>
            <a:r>
              <a:rPr lang="en-US" sz="1800" baseline="30000" dirty="0"/>
              <a:t>nd</a:t>
            </a:r>
            <a:r>
              <a:rPr lang="en-US" sz="1800" dirty="0"/>
              <a:t>Ed. </a:t>
            </a:r>
            <a:r>
              <a:rPr lang="en-US" sz="1800" dirty="0" err="1"/>
              <a:t>McGaw</a:t>
            </a:r>
            <a:r>
              <a:rPr lang="en-US" sz="1800" dirty="0"/>
              <a:t> Hill: New York, 2005. </a:t>
            </a:r>
            <a:r>
              <a:rPr lang="en-US" sz="1800" dirty="0" err="1"/>
              <a:t>Pp</a:t>
            </a:r>
            <a:r>
              <a:rPr lang="en-US" sz="1800" dirty="0"/>
              <a:t> 1-16</a:t>
            </a:r>
          </a:p>
        </p:txBody>
      </p:sp>
      <p:sp>
        <p:nvSpPr>
          <p:cNvPr id="3" name="Content Placeholder 2"/>
          <p:cNvSpPr>
            <a:spLocks noGrp="1"/>
          </p:cNvSpPr>
          <p:nvPr>
            <p:ph idx="1"/>
          </p:nvPr>
        </p:nvSpPr>
        <p:spPr/>
        <p:txBody>
          <a:bodyPr>
            <a:normAutofit fontScale="92500" lnSpcReduction="20000"/>
          </a:bodyPr>
          <a:lstStyle/>
          <a:p>
            <a:pPr fontAlgn="base"/>
            <a:r>
              <a:rPr lang="en-US" b="1" dirty="0" smtClean="0"/>
              <a:t>Role 5:</a:t>
            </a:r>
            <a:r>
              <a:rPr lang="en-US" dirty="0"/>
              <a:t>  That’s not to say that we always communicate thinking about these things – they are often covert, assumed and unchallenged parts of our everyday lives. </a:t>
            </a:r>
            <a:r>
              <a:rPr lang="en-US" dirty="0" smtClean="0"/>
              <a:t> But they exist, even when we think about communication on a basic uses and gratifications level. </a:t>
            </a:r>
            <a:r>
              <a:rPr lang="en-US" dirty="0"/>
              <a:t> </a:t>
            </a:r>
            <a:r>
              <a:rPr lang="en-US" u="sng" dirty="0">
                <a:hlinkClick r:id="rId2" tooltip="Uses and gratifications model"/>
              </a:rPr>
              <a:t>Uses and gratifications</a:t>
            </a:r>
            <a:r>
              <a:rPr lang="en-US" dirty="0"/>
              <a:t> is a very simple theory you may already be familiar with at some level.  It hypothesizes that audiences, and communicators in general, are active in why they seek out media and communicative exchanges.  </a:t>
            </a:r>
            <a:r>
              <a:rPr lang="en-US" b="1" dirty="0">
                <a:solidFill>
                  <a:srgbClr val="FF0000"/>
                </a:solidFill>
              </a:rPr>
              <a:t>These four reasons are diversion, socialization, </a:t>
            </a:r>
            <a:r>
              <a:rPr lang="en-US" b="1" u="sng" dirty="0">
                <a:solidFill>
                  <a:srgbClr val="FF0000"/>
                </a:solidFill>
                <a:hlinkClick r:id="rId3" tooltip="Glossary"/>
              </a:rPr>
              <a:t>identity</a:t>
            </a:r>
            <a:r>
              <a:rPr lang="en-US" b="1" dirty="0">
                <a:solidFill>
                  <a:srgbClr val="FF0000"/>
                </a:solidFill>
              </a:rPr>
              <a:t>, and surveillance. </a:t>
            </a:r>
            <a:r>
              <a:rPr lang="en-US" dirty="0"/>
              <a:t> We may have multiple simultaneous reasons, or we may just be bored and channel surfing.  But even those decisions and positions – to be bored, to seek our diversion through television rather than another way, or to settle on a particular channel or show – reflect ideologies and social, technological, and political pressures that are so every day that we don’t even think about them anymore</a:t>
            </a:r>
            <a:r>
              <a:rPr lang="en-US" dirty="0" smtClean="0"/>
              <a:t>.</a:t>
            </a:r>
            <a:endParaRPr lang="en-US" dirty="0"/>
          </a:p>
        </p:txBody>
      </p:sp>
    </p:spTree>
    <p:extLst>
      <p:ext uri="{BB962C8B-B14F-4D97-AF65-F5344CB8AC3E}">
        <p14:creationId xmlns:p14="http://schemas.microsoft.com/office/powerpoint/2010/main" val="5407311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
            </a:r>
            <a:r>
              <a:rPr lang="en-US" dirty="0" smtClean="0"/>
              <a:t>onclusion</a:t>
            </a:r>
            <a:endParaRPr lang="en-US" dirty="0"/>
          </a:p>
        </p:txBody>
      </p:sp>
      <p:sp>
        <p:nvSpPr>
          <p:cNvPr id="3" name="Content Placeholder 2"/>
          <p:cNvSpPr>
            <a:spLocks noGrp="1"/>
          </p:cNvSpPr>
          <p:nvPr>
            <p:ph idx="1"/>
          </p:nvPr>
        </p:nvSpPr>
        <p:spPr/>
        <p:txBody>
          <a:bodyPr>
            <a:normAutofit fontScale="77500" lnSpcReduction="20000"/>
          </a:bodyPr>
          <a:lstStyle/>
          <a:p>
            <a:pPr fontAlgn="base"/>
            <a:r>
              <a:rPr lang="en-US" dirty="0"/>
              <a:t>So, to recap.  </a:t>
            </a:r>
            <a:r>
              <a:rPr lang="en-US" dirty="0" smtClean="0"/>
              <a:t>Communication/Media </a:t>
            </a:r>
            <a:r>
              <a:rPr lang="en-US" dirty="0"/>
              <a:t>is pervasive and an integral part of our everyday lives – we cannot imagine our world without communication.  Communication serves a number of concurrent functions in society – </a:t>
            </a:r>
            <a:r>
              <a:rPr lang="en-US" u="sng" dirty="0">
                <a:solidFill>
                  <a:srgbClr val="FF0000"/>
                </a:solidFill>
                <a:effectLst>
                  <a:outerShdw blurRad="38100" dist="38100" dir="2700000" algn="tl">
                    <a:srgbClr val="000000">
                      <a:alpha val="43137"/>
                    </a:srgbClr>
                  </a:outerShdw>
                </a:effectLst>
              </a:rPr>
              <a:t>pragmatic, normative, ideological and informational</a:t>
            </a:r>
            <a:r>
              <a:rPr lang="en-US" dirty="0"/>
              <a:t>.  </a:t>
            </a:r>
            <a:endParaRPr lang="en-US" dirty="0" smtClean="0"/>
          </a:p>
          <a:p>
            <a:pPr fontAlgn="base"/>
            <a:r>
              <a:rPr lang="en-US" dirty="0" smtClean="0"/>
              <a:t>We </a:t>
            </a:r>
            <a:r>
              <a:rPr lang="en-US" dirty="0"/>
              <a:t>can approach an analysis of communication at a number of different levels – </a:t>
            </a:r>
            <a:r>
              <a:rPr lang="en-US" u="sng" dirty="0">
                <a:solidFill>
                  <a:srgbClr val="FF0000"/>
                </a:solidFill>
                <a:effectLst>
                  <a:outerShdw blurRad="38100" dist="38100" dir="2700000" algn="tl">
                    <a:srgbClr val="000000">
                      <a:alpha val="43137"/>
                    </a:srgbClr>
                  </a:outerShdw>
                </a:effectLst>
              </a:rPr>
              <a:t>rhetorical, semiotic, phenomenological, cybernetic, socio-psychological, socio-cultural or critical</a:t>
            </a:r>
            <a:r>
              <a:rPr lang="en-US" dirty="0"/>
              <a:t>.   </a:t>
            </a:r>
            <a:endParaRPr lang="en-US" dirty="0" smtClean="0"/>
          </a:p>
          <a:p>
            <a:pPr fontAlgn="base"/>
            <a:r>
              <a:rPr lang="en-US" dirty="0" smtClean="0"/>
              <a:t>Communication </a:t>
            </a:r>
            <a:r>
              <a:rPr lang="en-US" dirty="0"/>
              <a:t>also propagates what a society considers to be normal or normative behavior.  It reinforces the dominant ideologies of a society, and may also create </a:t>
            </a:r>
            <a:r>
              <a:rPr lang="en-US" b="1" dirty="0"/>
              <a:t>space for new ideologies </a:t>
            </a:r>
            <a:r>
              <a:rPr lang="en-US" dirty="0"/>
              <a:t>to come in and challenge that </a:t>
            </a:r>
            <a:r>
              <a:rPr lang="en-US" b="1" dirty="0"/>
              <a:t>dominant hegemony</a:t>
            </a:r>
            <a:r>
              <a:rPr lang="en-US" dirty="0"/>
              <a:t>.  We can see these ideological debates being played out as people challenge and critique existing stories and narratives that permeate and propagate through our communicative culture.  We can break communication down to the level of the individual sign, or scale it up to see it play out over time across an entire culture, but </a:t>
            </a:r>
            <a:r>
              <a:rPr lang="en-US" sz="3600" b="1" u="sng" dirty="0" smtClean="0">
                <a:solidFill>
                  <a:srgbClr val="0070C0"/>
                </a:solidFill>
                <a:effectLst>
                  <a:outerShdw blurRad="38100" dist="38100" dir="2700000" algn="tl">
                    <a:srgbClr val="000000">
                      <a:alpha val="43137"/>
                    </a:srgbClr>
                  </a:outerShdw>
                </a:effectLst>
              </a:rPr>
              <a:t>communication/media </a:t>
            </a:r>
            <a:r>
              <a:rPr lang="en-US" sz="3600" b="1" u="sng" dirty="0">
                <a:solidFill>
                  <a:srgbClr val="0070C0"/>
                </a:solidFill>
                <a:effectLst>
                  <a:outerShdw blurRad="38100" dist="38100" dir="2700000" algn="tl">
                    <a:srgbClr val="000000">
                      <a:alpha val="43137"/>
                    </a:srgbClr>
                  </a:outerShdw>
                </a:effectLst>
              </a:rPr>
              <a:t>is never ideologically neutral.</a:t>
            </a:r>
          </a:p>
        </p:txBody>
      </p:sp>
    </p:spTree>
    <p:extLst>
      <p:ext uri="{BB962C8B-B14F-4D97-AF65-F5344CB8AC3E}">
        <p14:creationId xmlns:p14="http://schemas.microsoft.com/office/powerpoint/2010/main" val="2364171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smtClean="0"/>
              <a:t>What </a:t>
            </a:r>
            <a:r>
              <a:rPr lang="en-US" b="1" dirty="0" smtClean="0"/>
              <a:t>is Media </a:t>
            </a:r>
            <a:r>
              <a:rPr lang="en-US" b="1" dirty="0" smtClean="0"/>
              <a:t>Studies?</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85000" lnSpcReduction="20000"/>
          </a:bodyPr>
          <a:lstStyle/>
          <a:p>
            <a:pPr algn="just"/>
            <a:r>
              <a:rPr lang="en-US" b="1" dirty="0" smtClean="0">
                <a:latin typeface="Corbel" panose="020B0503020204020204" pitchFamily="34" charset="0"/>
              </a:rPr>
              <a:t>Media </a:t>
            </a:r>
            <a:r>
              <a:rPr lang="en-US" b="1" dirty="0">
                <a:latin typeface="Corbel" panose="020B0503020204020204" pitchFamily="34" charset="0"/>
              </a:rPr>
              <a:t>studies</a:t>
            </a:r>
            <a:r>
              <a:rPr lang="en-US" dirty="0">
                <a:latin typeface="Corbel" panose="020B0503020204020204" pitchFamily="34" charset="0"/>
              </a:rPr>
              <a:t> is a </a:t>
            </a:r>
            <a:r>
              <a:rPr lang="en-US" dirty="0">
                <a:latin typeface="Corbel" panose="020B0503020204020204" pitchFamily="34" charset="0"/>
                <a:hlinkClick r:id="rId2" tooltip="Discipline (academia)"/>
              </a:rPr>
              <a:t>discipline</a:t>
            </a:r>
            <a:r>
              <a:rPr lang="en-US" dirty="0">
                <a:latin typeface="Corbel" panose="020B0503020204020204" pitchFamily="34" charset="0"/>
              </a:rPr>
              <a:t> and field of study that deals with the </a:t>
            </a:r>
            <a:r>
              <a:rPr lang="en-US" b="1" u="sng" dirty="0">
                <a:solidFill>
                  <a:srgbClr val="FF0000"/>
                </a:solidFill>
                <a:latin typeface="Corbel" panose="020B0503020204020204" pitchFamily="34" charset="0"/>
              </a:rPr>
              <a:t>content, history, and effects of various </a:t>
            </a:r>
            <a:r>
              <a:rPr lang="en-US" b="1" u="sng" dirty="0">
                <a:solidFill>
                  <a:srgbClr val="FF0000"/>
                </a:solidFill>
                <a:latin typeface="Corbel" panose="020B0503020204020204" pitchFamily="34" charset="0"/>
                <a:hlinkClick r:id="rId3" tooltip="Media (communication)"/>
              </a:rPr>
              <a:t>media</a:t>
            </a:r>
            <a:r>
              <a:rPr lang="en-US" dirty="0">
                <a:latin typeface="Corbel" panose="020B0503020204020204" pitchFamily="34" charset="0"/>
              </a:rPr>
              <a:t>; in particular, the </a:t>
            </a:r>
            <a:r>
              <a:rPr lang="en-US" dirty="0">
                <a:latin typeface="Corbel" panose="020B0503020204020204" pitchFamily="34" charset="0"/>
                <a:hlinkClick r:id="rId4" tooltip="Mass media"/>
              </a:rPr>
              <a:t>mass media</a:t>
            </a:r>
            <a:r>
              <a:rPr lang="en-US" dirty="0">
                <a:latin typeface="Corbel" panose="020B0503020204020204" pitchFamily="34" charset="0"/>
              </a:rPr>
              <a:t>. </a:t>
            </a:r>
            <a:endParaRPr lang="en-US" dirty="0" smtClean="0">
              <a:latin typeface="Corbel" panose="020B0503020204020204" pitchFamily="34" charset="0"/>
            </a:endParaRPr>
          </a:p>
          <a:p>
            <a:pPr algn="just"/>
            <a:r>
              <a:rPr lang="en-US" dirty="0" smtClean="0">
                <a:latin typeface="Corbel" panose="020B0503020204020204" pitchFamily="34" charset="0"/>
              </a:rPr>
              <a:t>Media </a:t>
            </a:r>
            <a:r>
              <a:rPr lang="en-US" dirty="0">
                <a:latin typeface="Corbel" panose="020B0503020204020204" pitchFamily="34" charset="0"/>
              </a:rPr>
              <a:t>studies may draw on traditions from both </a:t>
            </a:r>
            <a:r>
              <a:rPr lang="en-US" dirty="0">
                <a:solidFill>
                  <a:srgbClr val="FF0000"/>
                </a:solidFill>
                <a:latin typeface="Corbel" panose="020B0503020204020204" pitchFamily="34" charset="0"/>
              </a:rPr>
              <a:t>the social sciences </a:t>
            </a:r>
            <a:r>
              <a:rPr lang="en-US" dirty="0">
                <a:latin typeface="Corbel" panose="020B0503020204020204" pitchFamily="34" charset="0"/>
              </a:rPr>
              <a:t>and the </a:t>
            </a:r>
            <a:r>
              <a:rPr lang="en-US" dirty="0">
                <a:solidFill>
                  <a:srgbClr val="FF0000"/>
                </a:solidFill>
                <a:latin typeface="Corbel" panose="020B0503020204020204" pitchFamily="34" charset="0"/>
              </a:rPr>
              <a:t>humanities</a:t>
            </a:r>
            <a:r>
              <a:rPr lang="en-US" dirty="0">
                <a:latin typeface="Corbel" panose="020B0503020204020204" pitchFamily="34" charset="0"/>
              </a:rPr>
              <a:t>, </a:t>
            </a:r>
            <a:r>
              <a:rPr lang="en-US" dirty="0">
                <a:solidFill>
                  <a:srgbClr val="002060"/>
                </a:solidFill>
                <a:latin typeface="Corbel" panose="020B0503020204020204" pitchFamily="34" charset="0"/>
              </a:rPr>
              <a:t>but mostly from its core disciplines of </a:t>
            </a:r>
            <a:r>
              <a:rPr lang="en-US" dirty="0">
                <a:solidFill>
                  <a:srgbClr val="002060"/>
                </a:solidFill>
                <a:latin typeface="Corbel" panose="020B0503020204020204" pitchFamily="34" charset="0"/>
                <a:hlinkClick r:id="rId5" tooltip="Mass communication"/>
              </a:rPr>
              <a:t>mass communication</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6" tooltip="Communication"/>
              </a:rPr>
              <a:t>communication</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7" tooltip="Communication sciences"/>
              </a:rPr>
              <a:t>communication sciences</a:t>
            </a:r>
            <a:r>
              <a:rPr lang="en-US" dirty="0">
                <a:solidFill>
                  <a:srgbClr val="002060"/>
                </a:solidFill>
                <a:latin typeface="Corbel" panose="020B0503020204020204" pitchFamily="34" charset="0"/>
              </a:rPr>
              <a:t>, and </a:t>
            </a:r>
            <a:r>
              <a:rPr lang="en-US" dirty="0">
                <a:solidFill>
                  <a:srgbClr val="002060"/>
                </a:solidFill>
                <a:latin typeface="Corbel" panose="020B0503020204020204" pitchFamily="34" charset="0"/>
                <a:hlinkClick r:id="rId8" tooltip="Communication studies"/>
              </a:rPr>
              <a:t>communication studies</a:t>
            </a:r>
            <a:r>
              <a:rPr lang="en-US" dirty="0">
                <a:solidFill>
                  <a:srgbClr val="002060"/>
                </a:solidFill>
                <a:latin typeface="Corbel" panose="020B0503020204020204" pitchFamily="34" charset="0"/>
              </a:rPr>
              <a:t>. </a:t>
            </a:r>
            <a:endParaRPr lang="en-US" dirty="0" smtClean="0">
              <a:solidFill>
                <a:srgbClr val="002060"/>
              </a:solidFill>
              <a:latin typeface="Corbel" panose="020B0503020204020204" pitchFamily="34" charset="0"/>
            </a:endParaRPr>
          </a:p>
          <a:p>
            <a:pPr algn="just"/>
            <a:r>
              <a:rPr lang="en-US" dirty="0" smtClean="0">
                <a:solidFill>
                  <a:srgbClr val="002060"/>
                </a:solidFill>
                <a:latin typeface="Corbel" panose="020B0503020204020204" pitchFamily="34" charset="0"/>
              </a:rPr>
              <a:t>Researchers </a:t>
            </a:r>
            <a:r>
              <a:rPr lang="en-US" dirty="0">
                <a:solidFill>
                  <a:srgbClr val="002060"/>
                </a:solidFill>
                <a:latin typeface="Corbel" panose="020B0503020204020204" pitchFamily="34" charset="0"/>
              </a:rPr>
              <a:t>may also develop and employ theories and methods from disciplines including </a:t>
            </a:r>
            <a:r>
              <a:rPr lang="en-US" dirty="0">
                <a:solidFill>
                  <a:srgbClr val="002060"/>
                </a:solidFill>
                <a:latin typeface="Corbel" panose="020B0503020204020204" pitchFamily="34" charset="0"/>
                <a:hlinkClick r:id="rId9" tooltip="Cultural studies"/>
              </a:rPr>
              <a:t>cultural studies</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0" tooltip="Rhetoric"/>
              </a:rPr>
              <a:t>rhetoric</a:t>
            </a:r>
            <a:r>
              <a:rPr lang="en-US" dirty="0">
                <a:solidFill>
                  <a:srgbClr val="002060"/>
                </a:solidFill>
                <a:latin typeface="Corbel" panose="020B0503020204020204" pitchFamily="34" charset="0"/>
              </a:rPr>
              <a:t> (including </a:t>
            </a:r>
            <a:r>
              <a:rPr lang="en-US" dirty="0">
                <a:solidFill>
                  <a:srgbClr val="002060"/>
                </a:solidFill>
                <a:latin typeface="Corbel" panose="020B0503020204020204" pitchFamily="34" charset="0"/>
                <a:hlinkClick r:id="rId11" tooltip="ERhetoric"/>
              </a:rPr>
              <a:t>digital rhetoric</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2" tooltip="Philosophy"/>
              </a:rPr>
              <a:t>philosophy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3" tooltip="Literary theory"/>
              </a:rPr>
              <a:t>literary theory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4" tooltip="Psychology"/>
              </a:rPr>
              <a:t>psychology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5" tooltip="Political science"/>
              </a:rPr>
              <a:t>political science</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6" tooltip="Political economy"/>
              </a:rPr>
              <a:t>political economy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7" tooltip="Economics"/>
              </a:rPr>
              <a:t>economics</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8" tooltip="Sociology"/>
              </a:rPr>
              <a:t>sociology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19" tooltip="Anthropology"/>
              </a:rPr>
              <a:t>anthropology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20" tooltip="Social theory"/>
              </a:rPr>
              <a:t>social theory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21" tooltip="Art history"/>
              </a:rPr>
              <a:t>art history</a:t>
            </a:r>
            <a:r>
              <a:rPr lang="en-US" dirty="0">
                <a:solidFill>
                  <a:srgbClr val="002060"/>
                </a:solidFill>
                <a:latin typeface="Corbel" panose="020B0503020204020204" pitchFamily="34" charset="0"/>
              </a:rPr>
              <a:t> and </a:t>
            </a:r>
            <a:r>
              <a:rPr lang="en-US" dirty="0">
                <a:solidFill>
                  <a:srgbClr val="002060"/>
                </a:solidFill>
                <a:latin typeface="Corbel" panose="020B0503020204020204" pitchFamily="34" charset="0"/>
                <a:hlinkClick r:id="rId22" tooltip="Art criticism"/>
              </a:rPr>
              <a:t>criticism</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23" tooltip="Film theory"/>
              </a:rPr>
              <a:t>film theory</a:t>
            </a:r>
            <a:r>
              <a:rPr lang="en-US" dirty="0">
                <a:solidFill>
                  <a:srgbClr val="002060"/>
                </a:solidFill>
                <a:latin typeface="Corbel" panose="020B0503020204020204" pitchFamily="34" charset="0"/>
              </a:rPr>
              <a:t>, </a:t>
            </a:r>
            <a:r>
              <a:rPr lang="en-US" dirty="0">
                <a:solidFill>
                  <a:srgbClr val="002060"/>
                </a:solidFill>
                <a:latin typeface="Corbel" panose="020B0503020204020204" pitchFamily="34" charset="0"/>
                <a:hlinkClick r:id="rId24" tooltip="Feminist theory"/>
              </a:rPr>
              <a:t>feminist theory</a:t>
            </a:r>
            <a:r>
              <a:rPr lang="en-US" dirty="0">
                <a:solidFill>
                  <a:srgbClr val="002060"/>
                </a:solidFill>
                <a:latin typeface="Corbel" panose="020B0503020204020204" pitchFamily="34" charset="0"/>
              </a:rPr>
              <a:t>, and </a:t>
            </a:r>
            <a:r>
              <a:rPr lang="en-US" dirty="0">
                <a:solidFill>
                  <a:srgbClr val="002060"/>
                </a:solidFill>
                <a:latin typeface="Corbel" panose="020B0503020204020204" pitchFamily="34" charset="0"/>
                <a:hlinkClick r:id="rId25" tooltip="Information theory"/>
              </a:rPr>
              <a:t>information theory</a:t>
            </a:r>
            <a:r>
              <a:rPr lang="en-US" dirty="0">
                <a:solidFill>
                  <a:srgbClr val="002060"/>
                </a:solidFill>
                <a:latin typeface="Corbel" panose="020B0503020204020204" pitchFamily="34" charset="0"/>
              </a:rPr>
              <a:t>. </a:t>
            </a:r>
          </a:p>
        </p:txBody>
      </p:sp>
    </p:spTree>
    <p:extLst>
      <p:ext uri="{BB962C8B-B14F-4D97-AF65-F5344CB8AC3E}">
        <p14:creationId xmlns:p14="http://schemas.microsoft.com/office/powerpoint/2010/main" val="42158375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Media Studies: Paradigms and Perspectives</a:t>
            </a:r>
          </a:p>
        </p:txBody>
      </p:sp>
      <p:sp>
        <p:nvSpPr>
          <p:cNvPr id="3" name="Content Placeholder 2"/>
          <p:cNvSpPr>
            <a:spLocks noGrp="1"/>
          </p:cNvSpPr>
          <p:nvPr>
            <p:ph idx="1"/>
          </p:nvPr>
        </p:nvSpPr>
        <p:spPr/>
        <p:txBody>
          <a:bodyPr>
            <a:normAutofit fontScale="70000" lnSpcReduction="20000"/>
          </a:bodyPr>
          <a:lstStyle/>
          <a:p>
            <a:r>
              <a:rPr lang="en-US" dirty="0"/>
              <a:t>The roots of media studies are traceable in the inquiries about the relationship between media and culture. </a:t>
            </a:r>
            <a:endParaRPr lang="en-US" dirty="0" smtClean="0"/>
          </a:p>
          <a:p>
            <a:r>
              <a:rPr lang="en-US" dirty="0" smtClean="0"/>
              <a:t>The </a:t>
            </a:r>
            <a:r>
              <a:rPr lang="en-US" dirty="0"/>
              <a:t>early attempts to this direction started during the </a:t>
            </a:r>
            <a:r>
              <a:rPr lang="en-US" dirty="0" smtClean="0">
                <a:solidFill>
                  <a:srgbClr val="FF0000"/>
                </a:solidFill>
              </a:rPr>
              <a:t>1920s and 1930s</a:t>
            </a:r>
            <a:r>
              <a:rPr lang="en-US" dirty="0" smtClean="0"/>
              <a:t> </a:t>
            </a:r>
            <a:r>
              <a:rPr lang="en-US" dirty="0"/>
              <a:t>following the rise of mass media forms like radio networks, newspapers and magazines of mass </a:t>
            </a:r>
            <a:r>
              <a:rPr lang="en-US" dirty="0" smtClean="0"/>
              <a:t>circulation.</a:t>
            </a:r>
          </a:p>
          <a:p>
            <a:r>
              <a:rPr lang="en-US" dirty="0" smtClean="0"/>
              <a:t>The </a:t>
            </a:r>
            <a:r>
              <a:rPr lang="en-US" dirty="0"/>
              <a:t>initial studies into media were influenced by </a:t>
            </a:r>
            <a:r>
              <a:rPr lang="en-US" dirty="0">
                <a:solidFill>
                  <a:srgbClr val="FF0000"/>
                </a:solidFill>
              </a:rPr>
              <a:t>the Eurocentric obsessions </a:t>
            </a:r>
            <a:r>
              <a:rPr lang="en-US" dirty="0"/>
              <a:t>on high culture claimed by many to be </a:t>
            </a:r>
            <a:r>
              <a:rPr lang="en-US" dirty="0">
                <a:solidFill>
                  <a:srgbClr val="FF0000"/>
                </a:solidFill>
              </a:rPr>
              <a:t>“the best that has been said and thought</a:t>
            </a:r>
            <a:r>
              <a:rPr lang="en-US" dirty="0" smtClean="0">
                <a:solidFill>
                  <a:srgbClr val="FF0000"/>
                </a:solidFill>
              </a:rPr>
              <a:t>.”</a:t>
            </a:r>
          </a:p>
          <a:p>
            <a:r>
              <a:rPr lang="en-US" dirty="0" smtClean="0"/>
              <a:t>The </a:t>
            </a:r>
            <a:r>
              <a:rPr lang="en-US" dirty="0"/>
              <a:t>media of the time were assigned the role of representing that high culture ignoring the world outside </a:t>
            </a:r>
            <a:r>
              <a:rPr lang="en-US" b="1" u="sng" dirty="0">
                <a:solidFill>
                  <a:srgbClr val="FF0000"/>
                </a:solidFill>
              </a:rPr>
              <a:t>Europe and colonies of European powers. </a:t>
            </a:r>
            <a:endParaRPr lang="en-US" b="1" u="sng" dirty="0" smtClean="0">
              <a:solidFill>
                <a:srgbClr val="FF0000"/>
              </a:solidFill>
            </a:endParaRPr>
          </a:p>
          <a:p>
            <a:r>
              <a:rPr lang="en-US" dirty="0" smtClean="0"/>
              <a:t>The </a:t>
            </a:r>
            <a:r>
              <a:rPr lang="en-US" dirty="0"/>
              <a:t>period was marked by widespread British hegemony in media production and circulation with news agencies like </a:t>
            </a:r>
            <a:r>
              <a:rPr lang="en-US" dirty="0">
                <a:solidFill>
                  <a:srgbClr val="FF0000"/>
                </a:solidFill>
                <a:effectLst>
                  <a:outerShdw blurRad="38100" dist="38100" dir="2700000" algn="tl">
                    <a:srgbClr val="000000">
                      <a:alpha val="43137"/>
                    </a:srgbClr>
                  </a:outerShdw>
                </a:effectLst>
              </a:rPr>
              <a:t>Reuters and BBC</a:t>
            </a:r>
            <a:r>
              <a:rPr lang="en-US" dirty="0"/>
              <a:t>, which projected the image of “media as powerful and influential, media as vehicles of nation-state or class propaganda, media as exemplars of modern </a:t>
            </a:r>
            <a:r>
              <a:rPr lang="en-US" dirty="0" smtClean="0"/>
              <a:t>technologically sophisticated </a:t>
            </a:r>
            <a:r>
              <a:rPr lang="en-US" dirty="0"/>
              <a:t>professionalism” (Boyd-</a:t>
            </a:r>
            <a:r>
              <a:rPr lang="en-US" dirty="0" err="1"/>
              <a:t>Barret</a:t>
            </a:r>
            <a:r>
              <a:rPr lang="en-US" dirty="0"/>
              <a:t> and </a:t>
            </a:r>
            <a:r>
              <a:rPr lang="en-US" dirty="0" err="1" smtClean="0"/>
              <a:t>Rantanen</a:t>
            </a:r>
            <a:r>
              <a:rPr lang="en-US" dirty="0" smtClean="0"/>
              <a:t>)</a:t>
            </a:r>
            <a:endParaRPr lang="en-US" dirty="0"/>
          </a:p>
        </p:txBody>
      </p:sp>
    </p:spTree>
    <p:extLst>
      <p:ext uri="{BB962C8B-B14F-4D97-AF65-F5344CB8AC3E}">
        <p14:creationId xmlns:p14="http://schemas.microsoft.com/office/powerpoint/2010/main" val="1117452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r>
              <a:rPr lang="en-US" b="1" dirty="0" smtClean="0"/>
              <a:t>A </a:t>
            </a:r>
            <a:r>
              <a:rPr lang="en-US" b="1" dirty="0"/>
              <a:t>Historical Overview throughout the world</a:t>
            </a:r>
            <a:r>
              <a:rPr lang="en-US" dirty="0"/>
              <a:t/>
            </a:r>
            <a:br>
              <a:rPr lang="en-US" dirty="0"/>
            </a:br>
            <a:endParaRPr lang="en-US" dirty="0"/>
          </a:p>
        </p:txBody>
      </p:sp>
      <p:sp>
        <p:nvSpPr>
          <p:cNvPr id="3" name="Content Placeholder 2"/>
          <p:cNvSpPr>
            <a:spLocks noGrp="1"/>
          </p:cNvSpPr>
          <p:nvPr>
            <p:ph idx="1"/>
          </p:nvPr>
        </p:nvSpPr>
        <p:spPr>
          <a:ln>
            <a:solidFill>
              <a:srgbClr val="FF0000"/>
            </a:solidFill>
          </a:ln>
        </p:spPr>
        <p:txBody>
          <a:bodyPr>
            <a:normAutofit fontScale="62500" lnSpcReduction="20000"/>
          </a:bodyPr>
          <a:lstStyle/>
          <a:p>
            <a:pPr algn="just"/>
            <a:r>
              <a:rPr lang="en-US" dirty="0"/>
              <a:t>I</a:t>
            </a:r>
            <a:r>
              <a:rPr lang="en-US" sz="2600" dirty="0"/>
              <a:t>n the </a:t>
            </a:r>
            <a:r>
              <a:rPr lang="en-US" sz="2600" dirty="0">
                <a:hlinkClick r:id="rId2" tooltip="United Kingdom"/>
              </a:rPr>
              <a:t>United Kingdom</a:t>
            </a:r>
            <a:r>
              <a:rPr lang="en-US" sz="2600" dirty="0"/>
              <a:t>, media studies developed in the </a:t>
            </a:r>
            <a:r>
              <a:rPr lang="en-US" sz="2600" b="1" dirty="0">
                <a:solidFill>
                  <a:srgbClr val="FF0000"/>
                </a:solidFill>
                <a:effectLst>
                  <a:outerShdw blurRad="38100" dist="38100" dir="2700000" algn="tl">
                    <a:srgbClr val="000000">
                      <a:alpha val="43137"/>
                    </a:srgbClr>
                  </a:outerShdw>
                </a:effectLst>
              </a:rPr>
              <a:t>1960s</a:t>
            </a:r>
            <a:r>
              <a:rPr lang="en-US" sz="2600" dirty="0">
                <a:effectLst>
                  <a:outerShdw blurRad="38100" dist="38100" dir="2700000" algn="tl">
                    <a:srgbClr val="000000">
                      <a:alpha val="43137"/>
                    </a:srgbClr>
                  </a:outerShdw>
                </a:effectLst>
              </a:rPr>
              <a:t> </a:t>
            </a:r>
            <a:r>
              <a:rPr lang="en-US" sz="2600" dirty="0"/>
              <a:t>from the academic study of </a:t>
            </a:r>
            <a:r>
              <a:rPr lang="en-US" sz="2600" dirty="0">
                <a:hlinkClick r:id="rId3" tooltip="English studies"/>
              </a:rPr>
              <a:t>English</a:t>
            </a:r>
            <a:r>
              <a:rPr lang="en-US" sz="2600" dirty="0"/>
              <a:t>, and from </a:t>
            </a:r>
            <a:r>
              <a:rPr lang="en-US" sz="2600" dirty="0">
                <a:hlinkClick r:id="rId4" tooltip="Literary criticism"/>
              </a:rPr>
              <a:t>literary criticism</a:t>
            </a:r>
            <a:r>
              <a:rPr lang="en-US" sz="2600" dirty="0"/>
              <a:t> more broadly. The key date, according to Andrew </a:t>
            </a:r>
            <a:r>
              <a:rPr lang="en-US" sz="2600" dirty="0" err="1"/>
              <a:t>Crisell</a:t>
            </a:r>
            <a:r>
              <a:rPr lang="en-US" sz="2600" dirty="0"/>
              <a:t>, is 1959: When Joseph </a:t>
            </a:r>
            <a:r>
              <a:rPr lang="en-US" sz="2600" dirty="0" err="1"/>
              <a:t>Trenaman</a:t>
            </a:r>
            <a:r>
              <a:rPr lang="en-US" sz="2600" dirty="0"/>
              <a:t> left the BBC's Further Education Unit to become the first holder of the Granada Research Fellowship in Television at </a:t>
            </a:r>
            <a:r>
              <a:rPr lang="en-US" sz="2600" dirty="0">
                <a:hlinkClick r:id="rId5" tooltip="University of Leeds"/>
              </a:rPr>
              <a:t>Leeds University</a:t>
            </a:r>
            <a:r>
              <a:rPr lang="en-US" sz="2600" dirty="0"/>
              <a:t>. </a:t>
            </a:r>
            <a:endParaRPr lang="en-US" sz="2600" dirty="0" smtClean="0"/>
          </a:p>
          <a:p>
            <a:pPr algn="just"/>
            <a:r>
              <a:rPr lang="en-US" sz="2600" dirty="0" smtClean="0"/>
              <a:t>Soon </a:t>
            </a:r>
            <a:r>
              <a:rPr lang="en-US" sz="2600" dirty="0"/>
              <a:t>after in </a:t>
            </a:r>
            <a:r>
              <a:rPr lang="en-US" sz="2600" b="1" dirty="0">
                <a:solidFill>
                  <a:srgbClr val="FF0000"/>
                </a:solidFill>
                <a:effectLst>
                  <a:outerShdw blurRad="38100" dist="38100" dir="2700000" algn="tl">
                    <a:srgbClr val="000000">
                      <a:alpha val="43137"/>
                    </a:srgbClr>
                  </a:outerShdw>
                </a:effectLst>
              </a:rPr>
              <a:t>1966</a:t>
            </a:r>
            <a:r>
              <a:rPr lang="en-US" sz="2600" dirty="0"/>
              <a:t>, the </a:t>
            </a:r>
            <a:r>
              <a:rPr lang="en-US" sz="2600" u="sng" dirty="0"/>
              <a:t>Centre for Mass Communication Research </a:t>
            </a:r>
            <a:r>
              <a:rPr lang="en-US" sz="2600" dirty="0"/>
              <a:t>was founded at </a:t>
            </a:r>
            <a:r>
              <a:rPr lang="en-US" sz="2600" dirty="0">
                <a:hlinkClick r:id="rId6" tooltip="University of Leicester"/>
              </a:rPr>
              <a:t>Leicester University</a:t>
            </a:r>
            <a:r>
              <a:rPr lang="en-US" sz="2600" dirty="0"/>
              <a:t>, and degree </a:t>
            </a:r>
            <a:r>
              <a:rPr lang="en-US" sz="2600" dirty="0" err="1"/>
              <a:t>programmes</a:t>
            </a:r>
            <a:r>
              <a:rPr lang="en-US" sz="2600" dirty="0"/>
              <a:t> in media studies began to sprout at </a:t>
            </a:r>
            <a:r>
              <a:rPr lang="en-US" sz="2600" dirty="0">
                <a:hlinkClick r:id="rId7" tooltip="Polytechnic (United Kingdom)"/>
              </a:rPr>
              <a:t>polytechnics</a:t>
            </a:r>
            <a:r>
              <a:rPr lang="en-US" sz="2600" dirty="0"/>
              <a:t> and other universities during the 1970s and 1980s. </a:t>
            </a:r>
            <a:endParaRPr lang="en-US" sz="2600" dirty="0" smtClean="0"/>
          </a:p>
          <a:p>
            <a:pPr algn="just"/>
            <a:r>
              <a:rPr lang="en-US" sz="2600" dirty="0" smtClean="0">
                <a:hlinkClick r:id="rId8" tooltip="James Halloran"/>
              </a:rPr>
              <a:t>James </a:t>
            </a:r>
            <a:r>
              <a:rPr lang="en-US" sz="2600" dirty="0">
                <a:hlinkClick r:id="rId8" tooltip="James Halloran"/>
              </a:rPr>
              <a:t>Halloran</a:t>
            </a:r>
            <a:r>
              <a:rPr lang="en-US" sz="2600" dirty="0"/>
              <a:t> at Leicester University is credited with much influence in the development of media studies and communication studies, as the head of the university's Centre for Mass Communication Research, and founder of the International Association for Media and Communication Research.</a:t>
            </a:r>
            <a:r>
              <a:rPr lang="en-US" sz="2600" baseline="30000" dirty="0">
                <a:hlinkClick r:id="rId9"/>
              </a:rPr>
              <a:t>]</a:t>
            </a:r>
            <a:r>
              <a:rPr lang="en-US" sz="2600" dirty="0"/>
              <a:t> Media Studies is now taught all over the UK. It is taught at Key Stages 1– 3, Entry Level, GCSE and at A level and the </a:t>
            </a:r>
            <a:r>
              <a:rPr lang="en-US" sz="2600" dirty="0">
                <a:hlinkClick r:id="rId10" tooltip="Scottish Qualifications Authority"/>
              </a:rPr>
              <a:t>Scottish Qualifications Authority</a:t>
            </a:r>
            <a:r>
              <a:rPr lang="en-US" sz="2600" dirty="0"/>
              <a:t> offers formal qualifications at a number of different levels. </a:t>
            </a:r>
          </a:p>
          <a:p>
            <a:pPr algn="just"/>
            <a:r>
              <a:rPr lang="en-US" sz="2600" dirty="0"/>
              <a:t>Much research in the field of news media studies has been led by the </a:t>
            </a:r>
            <a:r>
              <a:rPr lang="en-US" sz="2600" dirty="0">
                <a:hlinkClick r:id="rId11" tooltip="Reuters Institute for the Study of Journalism"/>
              </a:rPr>
              <a:t>Reuters Institute for the Study of Journalism</a:t>
            </a:r>
            <a:r>
              <a:rPr lang="en-US" sz="2600" dirty="0"/>
              <a:t>. Details of the research projects and results are published in the RISJ annual report</a:t>
            </a:r>
          </a:p>
        </p:txBody>
      </p:sp>
    </p:spTree>
    <p:extLst>
      <p:ext uri="{BB962C8B-B14F-4D97-AF65-F5344CB8AC3E}">
        <p14:creationId xmlns:p14="http://schemas.microsoft.com/office/powerpoint/2010/main" val="81248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STATES OF AMERICA</a:t>
            </a:r>
            <a:endParaRPr lang="en-US" dirty="0"/>
          </a:p>
        </p:txBody>
      </p:sp>
      <p:sp>
        <p:nvSpPr>
          <p:cNvPr id="3" name="Content Placeholder 2"/>
          <p:cNvSpPr>
            <a:spLocks noGrp="1"/>
          </p:cNvSpPr>
          <p:nvPr>
            <p:ph idx="1"/>
          </p:nvPr>
        </p:nvSpPr>
        <p:spPr/>
        <p:txBody>
          <a:bodyPr anchor="ctr">
            <a:normAutofit/>
          </a:bodyPr>
          <a:lstStyle/>
          <a:p>
            <a:r>
              <a:rPr lang="en-US" dirty="0"/>
              <a:t>In </a:t>
            </a:r>
            <a:r>
              <a:rPr lang="en-US" b="1" dirty="0" smtClean="0"/>
              <a:t>USA</a:t>
            </a:r>
            <a:r>
              <a:rPr lang="en-US" u="sng" dirty="0" smtClean="0">
                <a:solidFill>
                  <a:srgbClr val="FF0000"/>
                </a:solidFill>
                <a:effectLst>
                  <a:outerShdw blurRad="38100" dist="38100" dir="2700000" algn="tl">
                    <a:srgbClr val="000000">
                      <a:alpha val="43137"/>
                    </a:srgbClr>
                  </a:outerShdw>
                </a:effectLst>
              </a:rPr>
              <a:t>, </a:t>
            </a:r>
            <a:r>
              <a:rPr lang="en-US" u="sng" dirty="0" smtClean="0">
                <a:solidFill>
                  <a:srgbClr val="FF0000"/>
                </a:solidFill>
                <a:effectLst>
                  <a:outerShdw blurRad="38100" dist="38100" dir="2700000" algn="tl">
                    <a:srgbClr val="000000">
                      <a:alpha val="43137"/>
                    </a:srgbClr>
                  </a:outerShdw>
                </a:effectLst>
                <a:hlinkClick r:id="rId2" tooltip="Mass communication"/>
              </a:rPr>
              <a:t>MASS COMMUNICATION</a:t>
            </a:r>
            <a:r>
              <a:rPr lang="en-US" u="sng" dirty="0" smtClean="0">
                <a:solidFill>
                  <a:srgbClr val="FF0000"/>
                </a:solidFill>
                <a:effectLst>
                  <a:outerShdw blurRad="38100" dist="38100" dir="2700000" algn="tl">
                    <a:srgbClr val="000000">
                      <a:alpha val="43137"/>
                    </a:srgbClr>
                  </a:outerShdw>
                </a:effectLst>
              </a:rPr>
              <a:t>, </a:t>
            </a:r>
            <a:r>
              <a:rPr lang="en-US" u="sng" dirty="0" smtClean="0">
                <a:solidFill>
                  <a:srgbClr val="FF0000"/>
                </a:solidFill>
                <a:effectLst>
                  <a:outerShdw blurRad="38100" dist="38100" dir="2700000" algn="tl">
                    <a:srgbClr val="000000">
                      <a:alpha val="43137"/>
                    </a:srgbClr>
                  </a:outerShdw>
                </a:effectLst>
                <a:hlinkClick r:id="rId3" tooltip="Communication studies"/>
              </a:rPr>
              <a:t>COMMUNICATION STUDIES</a:t>
            </a:r>
            <a:r>
              <a:rPr lang="en-US" u="sng" dirty="0" smtClean="0">
                <a:solidFill>
                  <a:srgbClr val="FF0000"/>
                </a:solidFill>
                <a:effectLst>
                  <a:outerShdw blurRad="38100" dist="38100" dir="2700000" algn="tl">
                    <a:srgbClr val="000000">
                      <a:alpha val="43137"/>
                    </a:srgbClr>
                  </a:outerShdw>
                </a:effectLst>
              </a:rPr>
              <a:t> OR SIMPLY 'COMMUNICATION' </a:t>
            </a:r>
            <a:r>
              <a:rPr lang="en-US" dirty="0" smtClean="0"/>
              <a:t>may </a:t>
            </a:r>
            <a:r>
              <a:rPr lang="en-US" dirty="0"/>
              <a:t>be more popular names than </a:t>
            </a:r>
            <a:r>
              <a:rPr lang="en-US" b="1" dirty="0">
                <a:solidFill>
                  <a:srgbClr val="FF0000"/>
                </a:solidFill>
                <a:effectLst>
                  <a:outerShdw blurRad="38100" dist="38100" dir="2700000" algn="tl">
                    <a:srgbClr val="000000">
                      <a:alpha val="43137"/>
                    </a:srgbClr>
                  </a:outerShdw>
                </a:effectLst>
              </a:rPr>
              <a:t>“media studies” </a:t>
            </a:r>
            <a:r>
              <a:rPr lang="en-US" dirty="0"/>
              <a:t>for academic departments in the United States. </a:t>
            </a:r>
            <a:endParaRPr lang="en-US" dirty="0" smtClean="0"/>
          </a:p>
          <a:p>
            <a:r>
              <a:rPr lang="en-US" dirty="0" smtClean="0"/>
              <a:t>However</a:t>
            </a:r>
            <a:r>
              <a:rPr lang="en-US" dirty="0"/>
              <a:t>, the focus of such programs sometimes excludes certain media—film, book publishing, video games, etc. </a:t>
            </a:r>
            <a:r>
              <a:rPr lang="en-US" dirty="0" smtClean="0"/>
              <a:t>The </a:t>
            </a:r>
            <a:r>
              <a:rPr lang="en-US" dirty="0"/>
              <a:t>title “media studies” may be used alone, to designate </a:t>
            </a:r>
            <a:r>
              <a:rPr lang="en-US" b="1" u="sng" dirty="0">
                <a:solidFill>
                  <a:srgbClr val="FF0000"/>
                </a:solidFill>
                <a:effectLst>
                  <a:outerShdw blurRad="38100" dist="38100" dir="2700000" algn="tl">
                    <a:srgbClr val="000000">
                      <a:alpha val="43137"/>
                    </a:srgbClr>
                  </a:outerShdw>
                </a:effectLst>
              </a:rPr>
              <a:t>film studies </a:t>
            </a:r>
            <a:r>
              <a:rPr lang="en-US" dirty="0"/>
              <a:t>and rhetorical or critical theory, or it may appear in combinations like “media studies and communication” to join two fields or emphasize a different focus. </a:t>
            </a:r>
            <a:endParaRPr lang="en-US" dirty="0" smtClean="0"/>
          </a:p>
        </p:txBody>
      </p:sp>
    </p:spTree>
    <p:extLst>
      <p:ext uri="{BB962C8B-B14F-4D97-AF65-F5344CB8AC3E}">
        <p14:creationId xmlns:p14="http://schemas.microsoft.com/office/powerpoint/2010/main" val="389837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GERMANY</a:t>
            </a:r>
            <a:r>
              <a:rPr lang="en-US" dirty="0">
                <a:hlinkClick r:id="rId2" tooltip="Lutz Hachmeister"/>
              </a:rPr>
              <a:t> Lutz </a:t>
            </a:r>
            <a:r>
              <a:rPr lang="en-US" dirty="0" err="1">
                <a:hlinkClick r:id="rId2" tooltip="Lutz Hachmeister"/>
              </a:rPr>
              <a:t>Hachmeister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In </a:t>
            </a:r>
            <a:r>
              <a:rPr lang="en-US" b="1" dirty="0"/>
              <a:t>Germany</a:t>
            </a:r>
            <a:r>
              <a:rPr lang="en-US" dirty="0"/>
              <a:t> two main branches of media theory or media studies can be identified: The first major branch of media theory has its roots in the humanities and cultural studies, such as </a:t>
            </a:r>
            <a:r>
              <a:rPr lang="en-US" b="1" dirty="0">
                <a:solidFill>
                  <a:srgbClr val="FF0000"/>
                </a:solidFill>
                <a:effectLst>
                  <a:outerShdw blurRad="38100" dist="38100" dir="2700000" algn="tl">
                    <a:srgbClr val="000000">
                      <a:alpha val="43137"/>
                    </a:srgbClr>
                  </a:outerShdw>
                </a:effectLst>
              </a:rPr>
              <a:t>film studies </a:t>
            </a:r>
            <a:r>
              <a:rPr lang="en-US" dirty="0"/>
              <a:t>("</a:t>
            </a:r>
            <a:r>
              <a:rPr lang="en-US" i="1" dirty="0" err="1"/>
              <a:t>Filmwissenschaft</a:t>
            </a:r>
            <a:r>
              <a:rPr lang="en-US" dirty="0"/>
              <a:t>"), </a:t>
            </a:r>
            <a:r>
              <a:rPr lang="en-US" b="1" dirty="0">
                <a:solidFill>
                  <a:srgbClr val="FF0000"/>
                </a:solidFill>
                <a:effectLst>
                  <a:outerShdw blurRad="38100" dist="38100" dir="2700000" algn="tl">
                    <a:srgbClr val="000000">
                      <a:alpha val="43137"/>
                    </a:srgbClr>
                  </a:outerShdw>
                </a:effectLst>
              </a:rPr>
              <a:t>theater studies </a:t>
            </a:r>
            <a:r>
              <a:rPr lang="en-US" dirty="0"/>
              <a:t>("</a:t>
            </a:r>
            <a:r>
              <a:rPr lang="en-US" i="1" dirty="0" err="1"/>
              <a:t>Theaterwissenschaft</a:t>
            </a:r>
            <a:r>
              <a:rPr lang="en-US" dirty="0"/>
              <a:t>") and </a:t>
            </a:r>
            <a:r>
              <a:rPr lang="en-US" dirty="0">
                <a:hlinkClick r:id="rId3" tooltip="German studies"/>
              </a:rPr>
              <a:t>German language and literature studies</a:t>
            </a:r>
            <a:r>
              <a:rPr lang="en-US" dirty="0"/>
              <a:t> ("</a:t>
            </a:r>
            <a:r>
              <a:rPr lang="en-US" i="1" dirty="0" err="1"/>
              <a:t>Germanistik</a:t>
            </a:r>
            <a:r>
              <a:rPr lang="en-US" dirty="0"/>
              <a:t>") as well as Comparative Literature Studies ("</a:t>
            </a:r>
            <a:r>
              <a:rPr lang="en-US" i="1" dirty="0" err="1"/>
              <a:t>Komparatistik</a:t>
            </a:r>
            <a:r>
              <a:rPr lang="en-US" dirty="0"/>
              <a:t>"). </a:t>
            </a:r>
            <a:endParaRPr lang="en-US" dirty="0" smtClean="0"/>
          </a:p>
          <a:p>
            <a:r>
              <a:rPr lang="en-US" dirty="0" smtClean="0"/>
              <a:t>The </a:t>
            </a:r>
            <a:r>
              <a:rPr lang="en-US" dirty="0"/>
              <a:t>second branch of media studies in Germany is comparable to </a:t>
            </a:r>
            <a:r>
              <a:rPr lang="en-US" dirty="0">
                <a:hlinkClick r:id="rId4" tooltip="Communication Studies"/>
              </a:rPr>
              <a:t>Communication Studies</a:t>
            </a:r>
            <a:r>
              <a:rPr lang="en-US" dirty="0"/>
              <a:t>. Pioneered by </a:t>
            </a:r>
            <a:r>
              <a:rPr lang="en-US" dirty="0">
                <a:hlinkClick r:id="rId5" tooltip="Elisabeth Noelle-Neumann"/>
              </a:rPr>
              <a:t>Elisabeth Noelle-Neumann</a:t>
            </a:r>
            <a:r>
              <a:rPr lang="en-US" dirty="0"/>
              <a:t> in the </a:t>
            </a:r>
            <a:r>
              <a:rPr lang="en-US" dirty="0">
                <a:solidFill>
                  <a:srgbClr val="FF0000"/>
                </a:solidFill>
              </a:rPr>
              <a:t>1940s</a:t>
            </a:r>
            <a:r>
              <a:rPr lang="en-US" dirty="0"/>
              <a:t>, this branch studies </a:t>
            </a:r>
            <a:r>
              <a:rPr lang="en-US" b="1" i="1" dirty="0"/>
              <a:t>mass media, its institutions and its effects on society and individuals</a:t>
            </a:r>
            <a:r>
              <a:rPr lang="en-US" dirty="0"/>
              <a:t>. The German </a:t>
            </a:r>
            <a:r>
              <a:rPr lang="en-US" dirty="0">
                <a:hlinkClick r:id="rId6" tooltip="Institute for Media and Communication Policy"/>
              </a:rPr>
              <a:t>Institute for Media and Communication Policy</a:t>
            </a:r>
            <a:r>
              <a:rPr lang="en-US" dirty="0"/>
              <a:t>, founded in </a:t>
            </a:r>
            <a:r>
              <a:rPr lang="en-US" b="1" dirty="0">
                <a:solidFill>
                  <a:srgbClr val="FF0000"/>
                </a:solidFill>
              </a:rPr>
              <a:t>2005</a:t>
            </a:r>
            <a:r>
              <a:rPr lang="en-US" dirty="0"/>
              <a:t> by media scholar </a:t>
            </a:r>
            <a:r>
              <a:rPr lang="en-US" dirty="0">
                <a:hlinkClick r:id="rId2" tooltip="Lutz Hachmeister"/>
              </a:rPr>
              <a:t>Lutz </a:t>
            </a:r>
            <a:r>
              <a:rPr lang="en-US" dirty="0" err="1">
                <a:hlinkClick r:id="rId2" tooltip="Lutz Hachmeister"/>
              </a:rPr>
              <a:t>Hachmeister</a:t>
            </a:r>
            <a:r>
              <a:rPr lang="en-US" dirty="0"/>
              <a:t>, is one of the few independent research institutions that is dedicated to issues surrounding media and communications policies. The term </a:t>
            </a:r>
            <a:r>
              <a:rPr lang="en-US" i="1" dirty="0" err="1"/>
              <a:t>Wissenschaft</a:t>
            </a:r>
            <a:r>
              <a:rPr lang="en-US" dirty="0"/>
              <a:t> cannot be translated straightforwardly as </a:t>
            </a:r>
            <a:r>
              <a:rPr lang="en-US" i="1" dirty="0"/>
              <a:t>studies</a:t>
            </a:r>
            <a:r>
              <a:rPr lang="en-US" dirty="0"/>
              <a:t>, as it calls to mind both scientific methods and the humanities. </a:t>
            </a:r>
            <a:endParaRPr lang="en-US" dirty="0" smtClean="0"/>
          </a:p>
          <a:p>
            <a:r>
              <a:rPr lang="en-US" dirty="0" smtClean="0"/>
              <a:t>Accordingly</a:t>
            </a:r>
            <a:r>
              <a:rPr lang="en-US" dirty="0"/>
              <a:t>, German media theory combines philosophy, psychoanalysis, history, and </a:t>
            </a:r>
            <a:r>
              <a:rPr lang="en-US" dirty="0" err="1"/>
              <a:t>scienctific</a:t>
            </a:r>
            <a:r>
              <a:rPr lang="en-US" dirty="0"/>
              <a:t> studies with media-specific research.</a:t>
            </a:r>
          </a:p>
        </p:txBody>
      </p:sp>
    </p:spTree>
    <p:extLst>
      <p:ext uri="{BB962C8B-B14F-4D97-AF65-F5344CB8AC3E}">
        <p14:creationId xmlns:p14="http://schemas.microsoft.com/office/powerpoint/2010/main" val="15587625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FRANCE </a:t>
            </a:r>
            <a:r>
              <a:rPr lang="en-US" dirty="0">
                <a:hlinkClick r:id="rId2" tooltip="Pierre Bourdieu"/>
              </a:rPr>
              <a:t>Pierre Bourdieu</a:t>
            </a:r>
            <a:endParaRPr lang="en-US" dirty="0"/>
          </a:p>
        </p:txBody>
      </p:sp>
      <p:sp>
        <p:nvSpPr>
          <p:cNvPr id="3" name="Content Placeholder 2"/>
          <p:cNvSpPr>
            <a:spLocks noGrp="1"/>
          </p:cNvSpPr>
          <p:nvPr>
            <p:ph idx="1"/>
          </p:nvPr>
        </p:nvSpPr>
        <p:spPr/>
        <p:txBody>
          <a:bodyPr>
            <a:normAutofit/>
          </a:bodyPr>
          <a:lstStyle/>
          <a:p>
            <a:r>
              <a:rPr lang="en-US" dirty="0"/>
              <a:t>In </a:t>
            </a:r>
            <a:r>
              <a:rPr lang="en-US" b="1" dirty="0"/>
              <a:t>France</a:t>
            </a:r>
            <a:r>
              <a:rPr lang="en-US" dirty="0"/>
              <a:t>, one prominent French media critic is the sociologist </a:t>
            </a:r>
            <a:r>
              <a:rPr lang="en-US" dirty="0">
                <a:hlinkClick r:id="rId2" tooltip="Pierre Bourdieu"/>
              </a:rPr>
              <a:t>Pierre Bourdieu</a:t>
            </a:r>
            <a:r>
              <a:rPr lang="en-US" dirty="0"/>
              <a:t> who wrote among other books </a:t>
            </a:r>
            <a:r>
              <a:rPr lang="en-US" i="1" dirty="0"/>
              <a:t>On Television</a:t>
            </a:r>
            <a:r>
              <a:rPr lang="en-US" dirty="0"/>
              <a:t> (New Press, 1999). </a:t>
            </a:r>
            <a:endParaRPr lang="en-US" dirty="0" smtClean="0"/>
          </a:p>
          <a:p>
            <a:r>
              <a:rPr lang="en-US" dirty="0" smtClean="0"/>
              <a:t>Bourdieu's </a:t>
            </a:r>
            <a:r>
              <a:rPr lang="en-US" dirty="0"/>
              <a:t>analysis is that television provides far less autonomy, or freedom, than we think. In his view, the market (which implies the hunt for higher advertising revenue) not only imposes uniformity and banality, but also a form of invisible censorship. </a:t>
            </a:r>
          </a:p>
        </p:txBody>
      </p:sp>
    </p:spTree>
    <p:extLst>
      <p:ext uri="{BB962C8B-B14F-4D97-AF65-F5344CB8AC3E}">
        <p14:creationId xmlns:p14="http://schemas.microsoft.com/office/powerpoint/2010/main" val="37952119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CANADA </a:t>
            </a:r>
            <a:r>
              <a:rPr lang="en-US" dirty="0">
                <a:hlinkClick r:id="rId2" tooltip="Harold Innis"/>
              </a:rPr>
              <a:t>Harold Innis</a:t>
            </a:r>
            <a:r>
              <a:rPr lang="en-US" dirty="0"/>
              <a:t> and </a:t>
            </a:r>
            <a:r>
              <a:rPr lang="en-US" dirty="0">
                <a:hlinkClick r:id="rId3" tooltip="Marshall McLuhan"/>
              </a:rPr>
              <a:t>Marshall McLuhan</a:t>
            </a:r>
            <a:r>
              <a:rPr lang="en-US" dirty="0" smtClean="0"/>
              <a:t> </a:t>
            </a:r>
            <a:endParaRPr lang="en-US" dirty="0"/>
          </a:p>
        </p:txBody>
      </p:sp>
      <p:sp>
        <p:nvSpPr>
          <p:cNvPr id="3" name="Content Placeholder 2"/>
          <p:cNvSpPr>
            <a:spLocks noGrp="1"/>
          </p:cNvSpPr>
          <p:nvPr>
            <p:ph idx="1"/>
          </p:nvPr>
        </p:nvSpPr>
        <p:spPr/>
        <p:txBody>
          <a:bodyPr>
            <a:normAutofit fontScale="62500" lnSpcReduction="20000"/>
          </a:bodyPr>
          <a:lstStyle/>
          <a:p>
            <a:r>
              <a:rPr lang="en-US" dirty="0"/>
              <a:t>In </a:t>
            </a:r>
            <a:r>
              <a:rPr lang="en-US" b="1" dirty="0"/>
              <a:t>Canada</a:t>
            </a:r>
            <a:r>
              <a:rPr lang="en-US" dirty="0"/>
              <a:t>, media studies and communication studies are incorporated in the same departments and cover a wide range of approaches from </a:t>
            </a:r>
            <a:r>
              <a:rPr lang="en-US" i="1" dirty="0"/>
              <a:t>critical theory</a:t>
            </a:r>
            <a:r>
              <a:rPr lang="en-US" dirty="0"/>
              <a:t> to organizations to research-creation and </a:t>
            </a:r>
            <a:r>
              <a:rPr lang="en-US" i="1" dirty="0"/>
              <a:t>political economy</a:t>
            </a:r>
            <a:r>
              <a:rPr lang="en-US" dirty="0"/>
              <a:t>, for example. </a:t>
            </a:r>
            <a:endParaRPr lang="en-US" dirty="0" smtClean="0"/>
          </a:p>
          <a:p>
            <a:r>
              <a:rPr lang="en-US" dirty="0" smtClean="0"/>
              <a:t>Over </a:t>
            </a:r>
            <a:r>
              <a:rPr lang="en-US" dirty="0"/>
              <a:t>time, research developed to employ theories and methods from cultural studies, philosophy, political economy, gender, sexuality and race theory, management, rhetoric, film theory, sociology, and anthropology. </a:t>
            </a:r>
            <a:r>
              <a:rPr lang="en-US" dirty="0">
                <a:hlinkClick r:id="rId2" tooltip="Harold Innis"/>
              </a:rPr>
              <a:t>Harold Innis</a:t>
            </a:r>
            <a:r>
              <a:rPr lang="en-US" dirty="0"/>
              <a:t> and </a:t>
            </a:r>
            <a:r>
              <a:rPr lang="en-US" dirty="0">
                <a:hlinkClick r:id="rId3" tooltip="Marshall McLuhan"/>
              </a:rPr>
              <a:t>Marshall McLuhan</a:t>
            </a:r>
            <a:r>
              <a:rPr lang="en-US" dirty="0"/>
              <a:t> are famous Canadian scholars for their contributions to the fields of media ecology and political economy in the 20th century. They were both important members of the </a:t>
            </a:r>
            <a:r>
              <a:rPr lang="en-US" dirty="0">
                <a:hlinkClick r:id="rId4" tooltip="Toronto School of communication theory"/>
              </a:rPr>
              <a:t>Toronto School of Communication</a:t>
            </a:r>
            <a:r>
              <a:rPr lang="en-US" dirty="0"/>
              <a:t> at the time. More recently, the </a:t>
            </a:r>
            <a:r>
              <a:rPr lang="en-US" dirty="0">
                <a:hlinkClick r:id="rId5" tooltip="School of Montreal"/>
              </a:rPr>
              <a:t>School of Montreal</a:t>
            </a:r>
            <a:r>
              <a:rPr lang="en-US" dirty="0"/>
              <a:t> and its founder </a:t>
            </a:r>
            <a:r>
              <a:rPr lang="en-US" dirty="0">
                <a:hlinkClick r:id="rId6" tooltip="James R. Taylor"/>
              </a:rPr>
              <a:t>James R. Taylor</a:t>
            </a:r>
            <a:r>
              <a:rPr lang="en-US" dirty="0"/>
              <a:t> significantly contributed to the field of organizational communication by focusing on the ontological processes of organizations.</a:t>
            </a:r>
          </a:p>
          <a:p>
            <a:r>
              <a:rPr lang="en-US" dirty="0"/>
              <a:t>In his book “Understanding Media, The Extensions of Man”, media theorist </a:t>
            </a:r>
            <a:r>
              <a:rPr lang="en-US" dirty="0">
                <a:hlinkClick r:id="rId3" tooltip="Marshall McLuhan"/>
              </a:rPr>
              <a:t>Marshall McLuhan</a:t>
            </a:r>
            <a:r>
              <a:rPr lang="en-US" dirty="0"/>
              <a:t> suggested that </a:t>
            </a:r>
            <a:r>
              <a:rPr lang="en-US" dirty="0">
                <a:hlinkClick r:id="rId7" tooltip="&quot;the medium is the message&quot; (page does not exist)"/>
              </a:rPr>
              <a:t>"the medium is the message"</a:t>
            </a:r>
            <a:r>
              <a:rPr lang="en-US" dirty="0"/>
              <a:t>, and that all human artefacts and technologies are media. His book introduced the usage of terms such as “media” into our language along with other precepts, among them “global village” and “Age of Information”. A medium is anything that mediates our interaction with the world or other humans. Given this perspective, media study is not restricted to just media of communications but all forms of technology. Media and their users form an ecosystem and the study of this ecosystem is known as </a:t>
            </a:r>
            <a:r>
              <a:rPr lang="en-US" dirty="0">
                <a:hlinkClick r:id="rId8" tooltip="Media ecology"/>
              </a:rPr>
              <a:t>media ecology</a:t>
            </a:r>
            <a:r>
              <a:rPr lang="en-US" dirty="0"/>
              <a:t>.</a:t>
            </a:r>
          </a:p>
        </p:txBody>
      </p:sp>
    </p:spTree>
    <p:extLst>
      <p:ext uri="{BB962C8B-B14F-4D97-AF65-F5344CB8AC3E}">
        <p14:creationId xmlns:p14="http://schemas.microsoft.com/office/powerpoint/2010/main" val="4266077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NETHERLAND</a:t>
            </a:r>
            <a:endParaRPr lang="en-US" dirty="0"/>
          </a:p>
        </p:txBody>
      </p:sp>
      <p:sp>
        <p:nvSpPr>
          <p:cNvPr id="3" name="Content Placeholder 2"/>
          <p:cNvSpPr>
            <a:spLocks noGrp="1"/>
          </p:cNvSpPr>
          <p:nvPr>
            <p:ph idx="1"/>
          </p:nvPr>
        </p:nvSpPr>
        <p:spPr/>
        <p:txBody>
          <a:bodyPr>
            <a:normAutofit fontScale="92500"/>
          </a:bodyPr>
          <a:lstStyle/>
          <a:p>
            <a:r>
              <a:rPr lang="en-US" dirty="0"/>
              <a:t>In the </a:t>
            </a:r>
            <a:r>
              <a:rPr lang="en-US" b="1" dirty="0">
                <a:hlinkClick r:id="rId2" tooltip="Netherlands"/>
              </a:rPr>
              <a:t>Netherlands</a:t>
            </a:r>
            <a:r>
              <a:rPr lang="en-US" dirty="0"/>
              <a:t>, media studies are split into several academic courses such as </a:t>
            </a:r>
            <a:r>
              <a:rPr lang="en-US" dirty="0">
                <a:hlinkClick r:id="rId3" tooltip="Communication studies"/>
              </a:rPr>
              <a:t>(applied) communication sciences</a:t>
            </a:r>
            <a:r>
              <a:rPr lang="en-US" dirty="0"/>
              <a:t>, communication- and information sciences, communication and media, media and culture or theater, film and television sciences. Whereas communication sciences focuses on the way people communicate, be it mediated or unmediated, media studies tends to narrow the communication down to just mediated communication. However, it would be a mistake to consider media studies a specialism of communication sciences, since media make up just a small portion of the overall course. Indeed, both studies tend to borrow elements from one another.</a:t>
            </a:r>
          </a:p>
        </p:txBody>
      </p:sp>
    </p:spTree>
    <p:extLst>
      <p:ext uri="{BB962C8B-B14F-4D97-AF65-F5344CB8AC3E}">
        <p14:creationId xmlns:p14="http://schemas.microsoft.com/office/powerpoint/2010/main" val="37879399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442</TotalTime>
  <Words>501</Words>
  <Application>Microsoft Office PowerPoint</Application>
  <PresentationFormat>Widescreen</PresentationFormat>
  <Paragraphs>80</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Arial Black</vt:lpstr>
      <vt:lpstr>Britannic Bold</vt:lpstr>
      <vt:lpstr>Calibri</vt:lpstr>
      <vt:lpstr>Corbel</vt:lpstr>
      <vt:lpstr>Garamond</vt:lpstr>
      <vt:lpstr>Wingdings</vt:lpstr>
      <vt:lpstr>Organic</vt:lpstr>
      <vt:lpstr>PowerPoint Presentation</vt:lpstr>
      <vt:lpstr>What is Media Studies? </vt:lpstr>
      <vt:lpstr>Media Studies: Paradigms and Perspectives</vt:lpstr>
      <vt:lpstr> A Historical Overview throughout the world </vt:lpstr>
      <vt:lpstr>UNITED STATES OF AMERICA</vt:lpstr>
      <vt:lpstr>GERMANY Lutz Hachmeister</vt:lpstr>
      <vt:lpstr>FRANCE Pierre Bourdieu</vt:lpstr>
      <vt:lpstr>CANADA Harold Innis and Marshall McLuhan </vt:lpstr>
      <vt:lpstr>NETHERLAND</vt:lpstr>
      <vt:lpstr>Analysing Texts: Media and Theory</vt:lpstr>
      <vt:lpstr>MODELS OF MEDIA STUDIES </vt:lpstr>
      <vt:lpstr>PowerPoint Presentation</vt:lpstr>
      <vt:lpstr> What might be some of the cultural roles of communication/Media in everyday life?  </vt:lpstr>
      <vt:lpstr>Craig, Robert T. and Heidi L Muller. Theorizing Communication: Readings Across Traditions. Los Angeles: Sage Publications, 2007. Miller, K. Communication Theories: Perspectives, Processes and Contexts. 2ndEd. McGaw Hill: New York, 2005. Pp 1-16</vt:lpstr>
      <vt:lpstr>Craig, Robert T. and Heidi L Muller. Theorizing Communication: Readings Across Traditions. Los Angeles: Sage Publications, 2007. Miller, K. Communication Theories: Perspectives, Processes and Contexts. 2ndEd. McGaw Hill: New York, 2005. Pp 1-16</vt:lpstr>
      <vt:lpstr>Craig, Robert T. and Heidi L Muller. Theorizing Communication: Readings Across Traditions. Los Angeles: Sage Publications, 2007. Miller, K. Communication Theories: Perspectives, Processes and Contexts. 2ndEd. McGaw Hill: New York, 2005. Pp 1-16</vt:lpstr>
      <vt:lpstr>Craig, Robert T. and Heidi L Muller. Theorizing Communication: Readings Across Traditions. Los Angeles: Sage Publications, 2007. Miller, K. Communication Theories: Perspectives, Processes and Contexts. 2ndEd. McGaw Hill: New York, 2005. Pp 1-16</vt:lpstr>
      <vt:lpstr>Conclusion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Sadik MA</dc:creator>
  <cp:lastModifiedBy>Sadik MA</cp:lastModifiedBy>
  <cp:revision>18</cp:revision>
  <dcterms:created xsi:type="dcterms:W3CDTF">2020-02-09T10:36:18Z</dcterms:created>
  <dcterms:modified xsi:type="dcterms:W3CDTF">2020-03-15T16:54:05Z</dcterms:modified>
</cp:coreProperties>
</file>