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40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727200" y="3200400"/>
            <a:ext cx="85344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83909" y="1449304"/>
            <a:ext cx="12028716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83909" y="1396720"/>
            <a:ext cx="12028716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83909" y="2976649"/>
            <a:ext cx="12028716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609600" y="1505931"/>
            <a:ext cx="109728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42"/>
            <a:ext cx="268224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1219200" y="274641"/>
            <a:ext cx="7416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103632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87084" y="69756"/>
            <a:ext cx="12017829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952501"/>
            <a:ext cx="103632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547938"/>
            <a:ext cx="103632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1066800" y="6172200"/>
            <a:ext cx="53340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Rectangle 6"/>
          <p:cNvSpPr/>
          <p:nvPr/>
        </p:nvSpPr>
        <p:spPr>
          <a:xfrm flipV="1">
            <a:off x="92550" y="2376830"/>
            <a:ext cx="120180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2195" y="2341476"/>
            <a:ext cx="12018375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91075" y="2468880"/>
            <a:ext cx="12019495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12192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6578600" y="1447800"/>
            <a:ext cx="499872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6604000" y="1447800"/>
            <a:ext cx="49784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12192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6604000" y="2247900"/>
            <a:ext cx="49784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273050"/>
            <a:ext cx="103632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1219200" y="1600200"/>
            <a:ext cx="2540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3962400" y="1600200"/>
            <a:ext cx="7620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4900550"/>
            <a:ext cx="97536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219200" y="5445825"/>
            <a:ext cx="97536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1219200" y="6172200"/>
            <a:ext cx="5181600" cy="457200"/>
          </a:xfrm>
        </p:spPr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95072" y="6208776"/>
            <a:ext cx="609600" cy="457200"/>
          </a:xfrm>
        </p:spPr>
        <p:txBody>
          <a:bodyPr/>
          <a:lstStyle/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Rectangle 10"/>
          <p:cNvSpPr/>
          <p:nvPr/>
        </p:nvSpPr>
        <p:spPr>
          <a:xfrm flipV="1">
            <a:off x="91076" y="4683555"/>
            <a:ext cx="1200912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91345" y="4650475"/>
            <a:ext cx="12008852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91348" y="4773225"/>
            <a:ext cx="12008849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91078" y="66676"/>
            <a:ext cx="12002497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85344" y="69755"/>
            <a:ext cx="12017829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1219200" y="274638"/>
            <a:ext cx="103632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1219200" y="1447800"/>
            <a:ext cx="103632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8229600" y="6191250"/>
            <a:ext cx="33020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002FF5A-F2AF-4E2C-8484-31F5767EC51C}" type="datetimeFigureOut">
              <a:rPr lang="fr-FR" smtClean="0"/>
              <a:pPr/>
              <a:t>14/03/2020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19200" y="6172200"/>
            <a:ext cx="52832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95072" y="6210300"/>
            <a:ext cx="6096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73E4621-0158-4E32-BDD2-9C1008BFA1F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PARAPHRASING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845987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Paraphrasing is using your own words to report someone else’s writing, but maintaining an academic style. </a:t>
            </a:r>
            <a:endParaRPr lang="en-US" dirty="0" smtClean="0"/>
          </a:p>
          <a:p>
            <a:pPr marL="0" indent="0">
              <a:buNone/>
            </a:pPr>
            <a:endParaRPr lang="fr-FR" dirty="0"/>
          </a:p>
          <a:p>
            <a:r>
              <a:rPr lang="en-US" dirty="0"/>
              <a:t>Like in summarizing, paraphrasing involves looking for topic sentences and keywords in the original text (the main information/ points). </a:t>
            </a:r>
            <a:endParaRPr lang="en-US" dirty="0" smtClean="0"/>
          </a:p>
          <a:p>
            <a:endParaRPr lang="fr-FR" dirty="0"/>
          </a:p>
          <a:p>
            <a:r>
              <a:rPr lang="en-US" dirty="0"/>
              <a:t>References must always be given to the sources of the texts you are making use of; otherwise you may be accused of </a:t>
            </a:r>
            <a:r>
              <a:rPr lang="en-US" b="1" dirty="0"/>
              <a:t>plagiarism</a:t>
            </a:r>
            <a:r>
              <a:rPr lang="en-US" dirty="0"/>
              <a:t> (using someone else’s ideas or words as if they were your own).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72958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19200" y="797152"/>
            <a:ext cx="10363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Rewriting a text for the purpose of including it in your own writing can be done in several ways: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lvl="0"/>
            <a:r>
              <a:rPr lang="en-US" b="1" dirty="0"/>
              <a:t>By changing the vocabulary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e.g.  	She examined the difficulties that…</a:t>
            </a:r>
            <a:endParaRPr lang="fr-FR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	= She investigated the problems that</a:t>
            </a:r>
            <a:r>
              <a:rPr lang="en-US" dirty="0" smtClean="0"/>
              <a:t>…</a:t>
            </a:r>
          </a:p>
          <a:p>
            <a:pPr marL="0" indent="0">
              <a:buNone/>
            </a:pPr>
            <a:endParaRPr lang="fr-FR" dirty="0"/>
          </a:p>
          <a:p>
            <a:r>
              <a:rPr lang="en-US" dirty="0"/>
              <a:t>Rewrite the following</a:t>
            </a:r>
            <a:r>
              <a:rPr lang="en-US" dirty="0" smtClean="0"/>
              <a:t>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Smith and Jones (1991) found that the circumstances had…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317302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38200" y="1446835"/>
            <a:ext cx="10515600" cy="4730128"/>
          </a:xfrm>
        </p:spPr>
        <p:txBody>
          <a:bodyPr/>
          <a:lstStyle/>
          <a:p>
            <a:pPr lvl="0"/>
            <a:r>
              <a:rPr lang="en-US" b="1" dirty="0"/>
              <a:t>By changing the verb form (e.g. from active to passive: this can change the focus or emphasis)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e.g.  Johns (1987) analyzed the students’ difficulties and …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        = The students’ difficulties were analyzed by Johns (1987)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en-US" dirty="0"/>
              <a:t>Rewrite the following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Brown and White (1994) observed the problems caused by seminars…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0999004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838200" y="1412111"/>
            <a:ext cx="10515600" cy="476485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US" b="1" dirty="0"/>
              <a:t>By changing the word class (e.g. from verb to noun phrase)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e.g.	The reports were completed in April…</a:t>
            </a:r>
            <a:endParaRPr lang="fr-FR" dirty="0"/>
          </a:p>
          <a:p>
            <a:pPr marL="0" indent="0">
              <a:buNone/>
            </a:pPr>
            <a:r>
              <a:rPr lang="en-US" dirty="0"/>
              <a:t>	= The completion of the reports in April ensured that the students had time to revise before their examination. </a:t>
            </a:r>
            <a:endParaRPr lang="fr-FR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Suggest </a:t>
            </a:r>
            <a:r>
              <a:rPr lang="en-US" dirty="0"/>
              <a:t>a different continuation after:</a:t>
            </a:r>
            <a:endParaRPr lang="fr-FR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completion of the reports in April</a:t>
            </a:r>
            <a:r>
              <a:rPr lang="en-US" dirty="0" smtClean="0"/>
              <a:t>…</a:t>
            </a:r>
            <a:r>
              <a:rPr lang="en-US" dirty="0"/>
              <a:t> 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r>
              <a:rPr lang="en-US" dirty="0" smtClean="0"/>
              <a:t>Rewrite </a:t>
            </a:r>
            <a:r>
              <a:rPr lang="en-US" dirty="0"/>
              <a:t>the following and add an appropriate comment of your own:</a:t>
            </a:r>
            <a:endParaRPr lang="fr-FR" dirty="0"/>
          </a:p>
          <a:p>
            <a:pPr marL="0" indent="0">
              <a:buNone/>
            </a:pPr>
            <a:r>
              <a:rPr lang="en-US" dirty="0" smtClean="0"/>
              <a:t>James </a:t>
            </a:r>
            <a:r>
              <a:rPr lang="en-US" dirty="0"/>
              <a:t>and Harris (1984) concluded that there was a need for note-taking practice.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3368072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/>
              <a:t>By </a:t>
            </a:r>
            <a:r>
              <a:rPr lang="en-US" b="1" dirty="0" smtClean="0"/>
              <a:t>synthesis</a:t>
            </a:r>
          </a:p>
          <a:p>
            <a:pPr lvl="0"/>
            <a:endParaRPr lang="fr-FR" dirty="0"/>
          </a:p>
          <a:p>
            <a:r>
              <a:rPr lang="en-US" dirty="0"/>
              <a:t>You may need to combine two or more viewpoints or pieces of information from other writers in your paraphrase and summary. Often one reference will support another, but </a:t>
            </a:r>
            <a:r>
              <a:rPr lang="en-US" dirty="0" smtClean="0"/>
              <a:t>there </a:t>
            </a:r>
            <a:r>
              <a:rPr lang="en-US" dirty="0"/>
              <a:t>may be opposing views as well. 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1558088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Example of a synthesis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Johns </a:t>
            </a:r>
            <a:r>
              <a:rPr lang="en-US" dirty="0"/>
              <a:t>and Dudley-Evans (1980) touched on the problems created by the lecturers’ use of colloquial words and phrases…This use of informal language was also noted by Jackson and </a:t>
            </a:r>
            <a:r>
              <a:rPr lang="en-US" dirty="0" err="1"/>
              <a:t>Bilton</a:t>
            </a:r>
            <a:r>
              <a:rPr lang="en-US" dirty="0"/>
              <a:t> (1994) who investigated geology lectures given in English…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4223297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Two direct quotations are given below relating to the same topic (note taking). Paraphrase and combine them in a brief report (not using direct quotations). </a:t>
            </a:r>
            <a:endParaRPr lang="fr-FR" dirty="0" smtClean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n-US" dirty="0"/>
              <a:t>‘Terseness of note taking…rather than mere quantity seems to be an essential ingredient of effective… note taking.’ (</a:t>
            </a:r>
            <a:r>
              <a:rPr lang="en-US" dirty="0" err="1"/>
              <a:t>Dunkel</a:t>
            </a:r>
            <a:r>
              <a:rPr lang="en-US" dirty="0"/>
              <a:t>, 1988)</a:t>
            </a:r>
            <a:endParaRPr lang="fr-FR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‘</a:t>
            </a:r>
            <a:r>
              <a:rPr lang="en-US" dirty="0"/>
              <a:t>several other researchers have found similar positive relationships between ‘terseness’ of notes and test performance…’ (</a:t>
            </a:r>
            <a:r>
              <a:rPr lang="en-US" dirty="0" err="1"/>
              <a:t>Chaudron</a:t>
            </a:r>
            <a:r>
              <a:rPr lang="en-US" dirty="0"/>
              <a:t>, </a:t>
            </a:r>
            <a:r>
              <a:rPr lang="en-US" dirty="0" err="1"/>
              <a:t>Loschky</a:t>
            </a:r>
            <a:r>
              <a:rPr lang="en-US" dirty="0"/>
              <a:t> and Cook, 1994)</a:t>
            </a: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xmlns="" val="297489928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11</TotalTime>
  <Words>334</Words>
  <Application>Microsoft Office PowerPoint</Application>
  <PresentationFormat>Personnalisé</PresentationFormat>
  <Paragraphs>43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Capitaux</vt:lpstr>
      <vt:lpstr>PARAPHRASING</vt:lpstr>
      <vt:lpstr>Diapositive 2</vt:lpstr>
      <vt:lpstr> Rewriting a text for the purpose of including it in your own writing can be done in several ways: </vt:lpstr>
      <vt:lpstr>Diapositive 4</vt:lpstr>
      <vt:lpstr>Diapositive 5</vt:lpstr>
      <vt:lpstr>Diapositive 6</vt:lpstr>
      <vt:lpstr>Example of a synthesis </vt:lpstr>
      <vt:lpstr>Diapositive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Mohamed</dc:creator>
  <cp:lastModifiedBy>toshiba</cp:lastModifiedBy>
  <cp:revision>5</cp:revision>
  <dcterms:created xsi:type="dcterms:W3CDTF">2020-03-09T21:00:47Z</dcterms:created>
  <dcterms:modified xsi:type="dcterms:W3CDTF">2020-03-14T00:53:05Z</dcterms:modified>
</cp:coreProperties>
</file>