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5"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65278E81-BE7A-45D5-A37F-7882BEBB8FCD}" type="slidenum">
              <a:rPr lang="fr-FR" smtClean="0"/>
              <a:pPr/>
              <a:t>‹N°›</a:t>
            </a:fld>
            <a:endParaRPr lang="fr-F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278E81-BE7A-45D5-A37F-7882BEBB8FC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68224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200" y="274641"/>
            <a:ext cx="7416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278E81-BE7A-45D5-A37F-7882BEBB8FC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278E81-BE7A-45D5-A37F-7882BEBB8FCD}" type="slidenum">
              <a:rPr lang="fr-FR" smtClean="0"/>
              <a:pPr/>
              <a:t>‹N°›</a:t>
            </a:fld>
            <a:endParaRPr lang="fr-FR"/>
          </a:p>
        </p:txBody>
      </p:sp>
      <p:sp>
        <p:nvSpPr>
          <p:cNvPr id="8" name="Espace réservé du contenu 7"/>
          <p:cNvSpPr>
            <a:spLocks noGrp="1"/>
          </p:cNvSpPr>
          <p:nvPr>
            <p:ph sz="quarter" idx="1"/>
          </p:nvPr>
        </p:nvSpPr>
        <p:spPr>
          <a:xfrm>
            <a:off x="1219200" y="1447800"/>
            <a:ext cx="103632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5" name="Espace réservé du pied de page 4"/>
          <p:cNvSpPr>
            <a:spLocks noGrp="1"/>
          </p:cNvSpPr>
          <p:nvPr>
            <p:ph type="ftr" sz="quarter" idx="11"/>
          </p:nvPr>
        </p:nvSpPr>
        <p:spPr>
          <a:xfrm>
            <a:off x="1066800" y="6172200"/>
            <a:ext cx="5334000" cy="457200"/>
          </a:xfrm>
        </p:spPr>
        <p:txBody>
          <a:bodyPr/>
          <a:lstStyle/>
          <a:p>
            <a:endParaRPr lang="fr-F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72" y="6208776"/>
            <a:ext cx="609600" cy="457200"/>
          </a:xfrm>
        </p:spPr>
        <p:txBody>
          <a:bodyPr/>
          <a:lstStyle/>
          <a:p>
            <a:fld id="{65278E81-BE7A-45D5-A37F-7882BEBB8FCD}"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278E81-BE7A-45D5-A37F-7882BEBB8FCD}" type="slidenum">
              <a:rPr lang="fr-FR" smtClean="0"/>
              <a:pPr/>
              <a:t>‹N°›</a:t>
            </a:fld>
            <a:endParaRPr lang="fr-FR"/>
          </a:p>
        </p:txBody>
      </p:sp>
      <p:sp>
        <p:nvSpPr>
          <p:cNvPr id="9" name="Espace réservé du contenu 8"/>
          <p:cNvSpPr>
            <a:spLocks noGrp="1"/>
          </p:cNvSpPr>
          <p:nvPr>
            <p:ph sz="quarter" idx="1"/>
          </p:nvPr>
        </p:nvSpPr>
        <p:spPr>
          <a:xfrm>
            <a:off x="12192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86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200" y="273050"/>
            <a:ext cx="103632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278E81-BE7A-45D5-A37F-7882BEBB8FCD}" type="slidenum">
              <a:rPr lang="fr-FR" smtClean="0"/>
              <a:pPr/>
              <a:t>‹N°›</a:t>
            </a:fld>
            <a:endParaRPr lang="fr-FR"/>
          </a:p>
        </p:txBody>
      </p:sp>
      <p:sp>
        <p:nvSpPr>
          <p:cNvPr id="11" name="Espace réservé du contenu 10"/>
          <p:cNvSpPr>
            <a:spLocks noGrp="1"/>
          </p:cNvSpPr>
          <p:nvPr>
            <p:ph sz="half" idx="2"/>
          </p:nvPr>
        </p:nvSpPr>
        <p:spPr>
          <a:xfrm>
            <a:off x="12192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40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278E81-BE7A-45D5-A37F-7882BEBB8FC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278E81-BE7A-45D5-A37F-7882BEBB8FC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200" y="273050"/>
            <a:ext cx="103632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278E81-BE7A-45D5-A37F-7882BEBB8FCD}" type="slidenum">
              <a:rPr lang="fr-FR" smtClean="0"/>
              <a:pPr/>
              <a:t>‹N°›</a:t>
            </a:fld>
            <a:endParaRPr lang="fr-FR"/>
          </a:p>
        </p:txBody>
      </p:sp>
      <p:sp>
        <p:nvSpPr>
          <p:cNvPr id="11" name="Espace réservé du contenu 10"/>
          <p:cNvSpPr>
            <a:spLocks noGrp="1"/>
          </p:cNvSpPr>
          <p:nvPr>
            <p:ph sz="quarter" idx="1"/>
          </p:nvPr>
        </p:nvSpPr>
        <p:spPr>
          <a:xfrm>
            <a:off x="3962400" y="1600200"/>
            <a:ext cx="7620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213924A-794A-4ED0-AB03-0818F0B16B47}" type="datetimeFigureOut">
              <a:rPr lang="fr-FR" smtClean="0"/>
              <a:pPr/>
              <a:t>14/03/2020</a:t>
            </a:fld>
            <a:endParaRPr lang="fr-FR"/>
          </a:p>
        </p:txBody>
      </p:sp>
      <p:sp>
        <p:nvSpPr>
          <p:cNvPr id="6" name="Espace réservé du pied de page 5"/>
          <p:cNvSpPr>
            <a:spLocks noGrp="1"/>
          </p:cNvSpPr>
          <p:nvPr>
            <p:ph type="ftr" sz="quarter" idx="11"/>
          </p:nvPr>
        </p:nvSpPr>
        <p:spPr>
          <a:xfrm>
            <a:off x="1219200" y="6172200"/>
            <a:ext cx="5181600" cy="457200"/>
          </a:xfrm>
        </p:spPr>
        <p:txBody>
          <a:bodyPr/>
          <a:lstStyle/>
          <a:p>
            <a:endParaRPr lang="fr-FR"/>
          </a:p>
        </p:txBody>
      </p:sp>
      <p:sp>
        <p:nvSpPr>
          <p:cNvPr id="7" name="Espace réservé du numéro de diapositive 6"/>
          <p:cNvSpPr>
            <a:spLocks noGrp="1"/>
          </p:cNvSpPr>
          <p:nvPr>
            <p:ph type="sldNum" sz="quarter" idx="12"/>
          </p:nvPr>
        </p:nvSpPr>
        <p:spPr>
          <a:xfrm>
            <a:off x="195072" y="6208776"/>
            <a:ext cx="609600" cy="457200"/>
          </a:xfrm>
        </p:spPr>
        <p:txBody>
          <a:bodyPr/>
          <a:lstStyle/>
          <a:p>
            <a:fld id="{65278E81-BE7A-45D5-A37F-7882BEBB8FCD}" type="slidenum">
              <a:rPr lang="fr-FR" smtClean="0"/>
              <a:pPr/>
              <a:t>‹N°›</a:t>
            </a:fld>
            <a:endParaRPr lang="fr-F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D213924A-794A-4ED0-AB03-0818F0B16B47}" type="datetimeFigureOut">
              <a:rPr lang="fr-FR" smtClean="0"/>
              <a:pPr/>
              <a:t>14/03/2020</a:t>
            </a:fld>
            <a:endParaRPr lang="fr-FR"/>
          </a:p>
        </p:txBody>
      </p:sp>
      <p:sp>
        <p:nvSpPr>
          <p:cNvPr id="3" name="Espace réservé du pied de page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278E81-BE7A-45D5-A37F-7882BEBB8FC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fontScale="55000" lnSpcReduction="20000"/>
          </a:bodyPr>
          <a:lstStyle/>
          <a:p>
            <a:r>
              <a:rPr lang="en-US" sz="4800" b="1" dirty="0" smtClean="0"/>
              <a:t>(ACIR</a:t>
            </a:r>
            <a:r>
              <a:rPr lang="en-US" sz="4800" b="1" dirty="0" smtClean="0"/>
              <a:t>)</a:t>
            </a:r>
          </a:p>
          <a:p>
            <a:r>
              <a:rPr lang="en-US" sz="4800" b="1" dirty="0" smtClean="0"/>
              <a:t>Course Description + Introductory session</a:t>
            </a:r>
            <a:endParaRPr lang="en-US" sz="4800" b="1" dirty="0" smtClean="0"/>
          </a:p>
          <a:p>
            <a:r>
              <a:rPr lang="fr-FR" sz="4800" dirty="0" smtClean="0"/>
              <a:t/>
            </a:r>
            <a:br>
              <a:rPr lang="fr-FR" sz="4800" dirty="0" smtClean="0"/>
            </a:br>
            <a:endParaRPr lang="fr-FR" sz="4800" dirty="0"/>
          </a:p>
        </p:txBody>
      </p:sp>
      <p:sp>
        <p:nvSpPr>
          <p:cNvPr id="2" name="Titre 1"/>
          <p:cNvSpPr>
            <a:spLocks noGrp="1"/>
          </p:cNvSpPr>
          <p:nvPr>
            <p:ph type="ctr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ADVANCED </a:t>
            </a:r>
            <a:r>
              <a:rPr lang="en-US" b="1" dirty="0"/>
              <a:t>COMPOSITION AND INTRODUCTION TO RESEARCH</a:t>
            </a:r>
            <a:r>
              <a:rPr lang="fr-FR" dirty="0"/>
              <a:t/>
            </a:r>
            <a:br>
              <a:rPr lang="fr-FR" dirty="0"/>
            </a:br>
            <a:endParaRPr lang="fr-FR" dirty="0"/>
          </a:p>
        </p:txBody>
      </p:sp>
    </p:spTree>
    <p:extLst>
      <p:ext uri="{BB962C8B-B14F-4D97-AF65-F5344CB8AC3E}">
        <p14:creationId xmlns="" xmlns:p14="http://schemas.microsoft.com/office/powerpoint/2010/main" val="337957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en-US" dirty="0"/>
              <a:t>It is most important at the outset to remove the idea the purpose of being a student is just to accumulate a pile of facts and the idea that the purpose of essays is to show that you know those facts. </a:t>
            </a:r>
            <a:endParaRPr lang="fr-FR" dirty="0"/>
          </a:p>
          <a:p>
            <a:endParaRPr lang="fr-FR" dirty="0" smtClean="0"/>
          </a:p>
          <a:p>
            <a:endParaRPr lang="fr-FR" dirty="0"/>
          </a:p>
          <a:p>
            <a:r>
              <a:rPr lang="en-US" dirty="0"/>
              <a:t>The essay is, in fact, an opportunity for you to develop your powers of reasoning: not to satisfy your tutor, not to display your knowledge of facts, not to get ‘the right answer’ (as if there were just one right answer, which there seldom is in any situation).</a:t>
            </a:r>
            <a:endParaRPr lang="fr-FR" dirty="0"/>
          </a:p>
          <a:p>
            <a:endParaRPr lang="fr-FR" dirty="0"/>
          </a:p>
        </p:txBody>
      </p:sp>
    </p:spTree>
    <p:extLst>
      <p:ext uri="{BB962C8B-B14F-4D97-AF65-F5344CB8AC3E}">
        <p14:creationId xmlns="" xmlns:p14="http://schemas.microsoft.com/office/powerpoint/2010/main" val="243538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800" b="1" dirty="0" smtClean="0"/>
              <a:t>If you do imagine that you are at college just to accept facts uncritically from others, this is what follows:</a:t>
            </a:r>
            <a:r>
              <a:rPr lang="fr-FR" sz="2800" b="1" dirty="0" smtClean="0"/>
              <a:t/>
            </a:r>
            <a:br>
              <a:rPr lang="fr-FR" sz="2800" b="1" dirty="0" smtClean="0"/>
            </a:br>
            <a:endParaRPr lang="fr-FR" sz="2800" b="1" dirty="0"/>
          </a:p>
        </p:txBody>
      </p:sp>
      <p:sp>
        <p:nvSpPr>
          <p:cNvPr id="3" name="Espace réservé du contenu 2"/>
          <p:cNvSpPr>
            <a:spLocks noGrp="1"/>
          </p:cNvSpPr>
          <p:nvPr>
            <p:ph sz="quarter" idx="1"/>
          </p:nvPr>
        </p:nvSpPr>
        <p:spPr/>
        <p:txBody>
          <a:bodyPr>
            <a:normAutofit fontScale="85000" lnSpcReduction="10000"/>
          </a:bodyPr>
          <a:lstStyle/>
          <a:p>
            <a:pPr marL="0" indent="0">
              <a:buNone/>
            </a:pPr>
            <a:endParaRPr lang="fr-FR" dirty="0"/>
          </a:p>
          <a:p>
            <a:pPr lvl="0"/>
            <a:r>
              <a:rPr lang="en-US" dirty="0"/>
              <a:t>If two books disagree on an issue, you will not have any way of deciding what to accept as correct.</a:t>
            </a:r>
            <a:endParaRPr lang="fr-FR" dirty="0"/>
          </a:p>
          <a:p>
            <a:pPr lvl="0"/>
            <a:r>
              <a:rPr lang="en-US" dirty="0"/>
              <a:t>You will remain intellectually an infant</a:t>
            </a:r>
            <a:endParaRPr lang="fr-FR" dirty="0"/>
          </a:p>
          <a:p>
            <a:pPr lvl="0"/>
            <a:r>
              <a:rPr lang="en-US" dirty="0"/>
              <a:t>You will not, in fact, acquire knowledge, since this is done only by understanding the relationships between one fact and another (which requires thought).</a:t>
            </a:r>
            <a:endParaRPr lang="fr-FR" dirty="0"/>
          </a:p>
          <a:p>
            <a:pPr lvl="0"/>
            <a:r>
              <a:rPr lang="en-US" dirty="0"/>
              <a:t>You will not get very far in your career. In all probability you will soon make a serious error through unthinkingly accepting the word of some book or adviser. </a:t>
            </a:r>
            <a:endParaRPr lang="en-US" dirty="0" smtClean="0"/>
          </a:p>
          <a:p>
            <a:pPr marL="0" indent="0">
              <a:buNone/>
            </a:pPr>
            <a:endParaRPr lang="en-US" dirty="0" smtClean="0"/>
          </a:p>
          <a:p>
            <a:pPr marL="0" indent="0">
              <a:buNone/>
            </a:pPr>
            <a:r>
              <a:rPr lang="en-US" dirty="0" smtClean="0"/>
              <a:t>So </a:t>
            </a:r>
            <a:r>
              <a:rPr lang="en-US" dirty="0"/>
              <a:t>you must apply your mind to the ideas, facts, theories and statements you come across. You must think for yourself. </a:t>
            </a:r>
            <a:endParaRPr lang="fr-FR" dirty="0"/>
          </a:p>
          <a:p>
            <a:pPr lvl="0"/>
            <a:endParaRPr lang="fr-FR" dirty="0"/>
          </a:p>
          <a:p>
            <a:endParaRPr lang="fr-FR" dirty="0"/>
          </a:p>
        </p:txBody>
      </p:sp>
    </p:spTree>
    <p:extLst>
      <p:ext uri="{BB962C8B-B14F-4D97-AF65-F5344CB8AC3E}">
        <p14:creationId xmlns="" xmlns:p14="http://schemas.microsoft.com/office/powerpoint/2010/main" val="3530873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What does applying one’s mind to the facts mean?</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marL="0" indent="0">
              <a:buNone/>
            </a:pPr>
            <a:endParaRPr lang="fr-FR" dirty="0"/>
          </a:p>
          <a:p>
            <a:r>
              <a:rPr lang="en-US" dirty="0"/>
              <a:t>Mental activities</a:t>
            </a:r>
            <a:r>
              <a:rPr lang="en-US" dirty="0" smtClean="0"/>
              <a:t>:</a:t>
            </a:r>
            <a:endParaRPr lang="fr-FR" dirty="0"/>
          </a:p>
          <a:p>
            <a:pPr lvl="1"/>
            <a:r>
              <a:rPr lang="en-US" dirty="0"/>
              <a:t>Drawing conclusions</a:t>
            </a:r>
            <a:endParaRPr lang="fr-FR" dirty="0"/>
          </a:p>
          <a:p>
            <a:pPr lvl="1"/>
            <a:r>
              <a:rPr lang="en-US" dirty="0"/>
              <a:t>Discovering a general principle</a:t>
            </a:r>
            <a:endParaRPr lang="fr-FR" dirty="0"/>
          </a:p>
          <a:p>
            <a:pPr lvl="1"/>
            <a:r>
              <a:rPr lang="en-US" dirty="0"/>
              <a:t>Dealing with apparent contradictions</a:t>
            </a:r>
            <a:endParaRPr lang="fr-FR" dirty="0"/>
          </a:p>
          <a:p>
            <a:pPr lvl="1"/>
            <a:r>
              <a:rPr lang="en-US" dirty="0"/>
              <a:t>Spotting a false conclusion</a:t>
            </a:r>
            <a:endParaRPr lang="fr-FR" dirty="0"/>
          </a:p>
          <a:p>
            <a:pPr lvl="1"/>
            <a:r>
              <a:rPr lang="en-US" dirty="0"/>
              <a:t>Spotting a possibly false statement of cause </a:t>
            </a:r>
            <a:endParaRPr lang="fr-FR" dirty="0"/>
          </a:p>
          <a:p>
            <a:endParaRPr lang="fr-FR" dirty="0"/>
          </a:p>
        </p:txBody>
      </p:sp>
    </p:spTree>
    <p:extLst>
      <p:ext uri="{BB962C8B-B14F-4D97-AF65-F5344CB8AC3E}">
        <p14:creationId xmlns="" xmlns:p14="http://schemas.microsoft.com/office/powerpoint/2010/main" val="2778190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a:t>Course Objectives</a:t>
            </a:r>
            <a:r>
              <a:rPr lang="fr-FR" dirty="0"/>
              <a:t/>
            </a:r>
            <a:br>
              <a:rPr lang="fr-FR" dirty="0"/>
            </a:br>
            <a:endParaRPr lang="fr-FR" dirty="0"/>
          </a:p>
        </p:txBody>
      </p:sp>
      <p:sp>
        <p:nvSpPr>
          <p:cNvPr id="3" name="Espace réservé du contenu 2"/>
          <p:cNvSpPr>
            <a:spLocks noGrp="1"/>
          </p:cNvSpPr>
          <p:nvPr>
            <p:ph sz="quarter" idx="1"/>
          </p:nvPr>
        </p:nvSpPr>
        <p:spPr/>
        <p:txBody>
          <a:bodyPr/>
          <a:lstStyle/>
          <a:p>
            <a:r>
              <a:rPr lang="en-US" dirty="0"/>
              <a:t>The course aims at </a:t>
            </a:r>
            <a:r>
              <a:rPr lang="en-US" dirty="0" smtClean="0"/>
              <a:t>:</a:t>
            </a:r>
          </a:p>
          <a:p>
            <a:pPr marL="0" indent="0">
              <a:buNone/>
            </a:pPr>
            <a:endParaRPr lang="fr-FR" dirty="0"/>
          </a:p>
          <a:p>
            <a:pPr lvl="1"/>
            <a:r>
              <a:rPr lang="en-US" dirty="0"/>
              <a:t>Developing and consolidating the sub-skills involved in writing, as well as the students’ acquisition of application, analysis, synthesis and evaluation as procedures applied in writing</a:t>
            </a:r>
            <a:r>
              <a:rPr lang="en-US" dirty="0" smtClean="0"/>
              <a:t>.</a:t>
            </a:r>
          </a:p>
          <a:p>
            <a:pPr marL="457200" lvl="1" indent="0">
              <a:buNone/>
            </a:pPr>
            <a:endParaRPr lang="fr-FR" dirty="0"/>
          </a:p>
          <a:p>
            <a:pPr lvl="1"/>
            <a:r>
              <a:rPr lang="en-US" dirty="0"/>
              <a:t>Introducing the students to the basics of research paper writing.</a:t>
            </a:r>
            <a:endParaRPr lang="fr-FR" dirty="0"/>
          </a:p>
          <a:p>
            <a:endParaRPr lang="fr-FR" dirty="0"/>
          </a:p>
        </p:txBody>
      </p:sp>
    </p:spTree>
    <p:extLst>
      <p:ext uri="{BB962C8B-B14F-4D97-AF65-F5344CB8AC3E}">
        <p14:creationId xmlns="" xmlns:p14="http://schemas.microsoft.com/office/powerpoint/2010/main" val="225644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Application</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lstStyle/>
          <a:p>
            <a:endParaRPr lang="en-US" dirty="0" smtClean="0"/>
          </a:p>
          <a:p>
            <a:r>
              <a:rPr lang="en-US" dirty="0" smtClean="0"/>
              <a:t>Through </a:t>
            </a:r>
            <a:r>
              <a:rPr lang="en-US" dirty="0"/>
              <a:t>intensive practice of the items introduced, the course aims at developing the students’ ability to </a:t>
            </a:r>
            <a:r>
              <a:rPr lang="en-US" b="1" dirty="0"/>
              <a:t>apply</a:t>
            </a:r>
            <a:r>
              <a:rPr lang="en-US" dirty="0"/>
              <a:t> the knowledge and skills acquired in various contexts of composition and essay writing. </a:t>
            </a:r>
            <a:endParaRPr lang="fr-FR" dirty="0"/>
          </a:p>
          <a:p>
            <a:endParaRPr lang="fr-FR" dirty="0"/>
          </a:p>
        </p:txBody>
      </p:sp>
    </p:spTree>
    <p:extLst>
      <p:ext uri="{BB962C8B-B14F-4D97-AF65-F5344CB8AC3E}">
        <p14:creationId xmlns="" xmlns:p14="http://schemas.microsoft.com/office/powerpoint/2010/main" val="3814122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Analysis and synthesis</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lstStyle/>
          <a:p>
            <a:endParaRPr lang="en-US" dirty="0" smtClean="0"/>
          </a:p>
          <a:p>
            <a:r>
              <a:rPr lang="en-US" dirty="0" smtClean="0"/>
              <a:t>The </a:t>
            </a:r>
            <a:r>
              <a:rPr lang="en-US" dirty="0"/>
              <a:t>second objective of the course is to reinforce the students’ ability to organize information and ideas into meaningful, coherent and convincing pieces of writing. </a:t>
            </a:r>
            <a:endParaRPr lang="fr-FR" dirty="0"/>
          </a:p>
          <a:p>
            <a:endParaRPr lang="fr-FR" dirty="0"/>
          </a:p>
        </p:txBody>
      </p:sp>
    </p:spTree>
    <p:extLst>
      <p:ext uri="{BB962C8B-B14F-4D97-AF65-F5344CB8AC3E}">
        <p14:creationId xmlns="" xmlns:p14="http://schemas.microsoft.com/office/powerpoint/2010/main" val="213021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smtClean="0"/>
              <a:t>Analysis</a:t>
            </a:r>
            <a:r>
              <a:rPr lang="fr-FR" dirty="0" smtClean="0"/>
              <a:t> </a:t>
            </a:r>
            <a:endParaRPr lang="fr-FR" dirty="0"/>
          </a:p>
        </p:txBody>
      </p:sp>
      <p:sp>
        <p:nvSpPr>
          <p:cNvPr id="3" name="Espace réservé du contenu 2"/>
          <p:cNvSpPr>
            <a:spLocks noGrp="1"/>
          </p:cNvSpPr>
          <p:nvPr>
            <p:ph sz="quarter" idx="1"/>
          </p:nvPr>
        </p:nvSpPr>
        <p:spPr/>
        <p:txBody>
          <a:bodyPr/>
          <a:lstStyle/>
          <a:p>
            <a:r>
              <a:rPr lang="en-US" dirty="0"/>
              <a:t>Analysis involves being able to understand relationships between various elements of a whole, using procedures such as listing, distinguishing between main and supporting ideas, and recognizing the general structure of a piece of written discourse. </a:t>
            </a:r>
            <a:endParaRPr lang="fr-FR" dirty="0"/>
          </a:p>
        </p:txBody>
      </p:sp>
    </p:spTree>
    <p:extLst>
      <p:ext uri="{BB962C8B-B14F-4D97-AF65-F5344CB8AC3E}">
        <p14:creationId xmlns="" xmlns:p14="http://schemas.microsoft.com/office/powerpoint/2010/main" val="113428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smtClean="0"/>
              <a:t>Synthesis</a:t>
            </a:r>
            <a:endParaRPr lang="fr-FR" dirty="0"/>
          </a:p>
        </p:txBody>
      </p:sp>
      <p:sp>
        <p:nvSpPr>
          <p:cNvPr id="3" name="Espace réservé du contenu 2"/>
          <p:cNvSpPr>
            <a:spLocks noGrp="1"/>
          </p:cNvSpPr>
          <p:nvPr>
            <p:ph sz="quarter" idx="1"/>
          </p:nvPr>
        </p:nvSpPr>
        <p:spPr/>
        <p:txBody>
          <a:bodyPr/>
          <a:lstStyle/>
          <a:p>
            <a:r>
              <a:rPr lang="en-US" dirty="0"/>
              <a:t>Synthesis, on the other hand, refers to the student’s ability to combine together parts in order to form a coherent whole. Instances of application of this skill are summarizing, outlining, abstracting, introducing and concluding. </a:t>
            </a:r>
            <a:endParaRPr lang="fr-FR" dirty="0"/>
          </a:p>
          <a:p>
            <a:endParaRPr lang="fr-FR" dirty="0"/>
          </a:p>
        </p:txBody>
      </p:sp>
    </p:spTree>
    <p:extLst>
      <p:ext uri="{BB962C8B-B14F-4D97-AF65-F5344CB8AC3E}">
        <p14:creationId xmlns="" xmlns:p14="http://schemas.microsoft.com/office/powerpoint/2010/main" val="846512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Evaluation </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lstStyle/>
          <a:p>
            <a:r>
              <a:rPr lang="en-US" dirty="0" smtClean="0"/>
              <a:t>As </a:t>
            </a:r>
            <a:r>
              <a:rPr lang="en-US" dirty="0"/>
              <a:t>the main focus of the course in on argumentative and research paper writing, its ultimate aim is to develop the student’s ability to make judgments about the value of ideas and concepts. This </a:t>
            </a:r>
            <a:r>
              <a:rPr lang="en-US" dirty="0" err="1"/>
              <a:t>shoul</a:t>
            </a:r>
            <a:r>
              <a:rPr lang="en-US" dirty="0"/>
              <a:t> enable them to critically assess a statement, a theory, a concept, an idea or an attitude, using such procedures as comparing and contrasting, listing and argumentation. </a:t>
            </a:r>
            <a:endParaRPr lang="fr-FR" dirty="0"/>
          </a:p>
          <a:p>
            <a:endParaRPr lang="fr-FR" dirty="0"/>
          </a:p>
        </p:txBody>
      </p:sp>
    </p:spTree>
    <p:extLst>
      <p:ext uri="{BB962C8B-B14F-4D97-AF65-F5344CB8AC3E}">
        <p14:creationId xmlns="" xmlns:p14="http://schemas.microsoft.com/office/powerpoint/2010/main" val="2318718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Writing essays</a:t>
            </a:r>
            <a:r>
              <a:rPr lang="fr-FR" dirty="0"/>
              <a:t/>
            </a:r>
            <a:br>
              <a:rPr lang="fr-FR" dirty="0"/>
            </a:br>
            <a:endParaRPr lang="fr-FR" dirty="0"/>
          </a:p>
        </p:txBody>
      </p:sp>
      <p:sp>
        <p:nvSpPr>
          <p:cNvPr id="3" name="Espace réservé du contenu 2"/>
          <p:cNvSpPr>
            <a:spLocks noGrp="1"/>
          </p:cNvSpPr>
          <p:nvPr>
            <p:ph sz="quarter" idx="1"/>
          </p:nvPr>
        </p:nvSpPr>
        <p:spPr/>
        <p:txBody>
          <a:bodyPr>
            <a:normAutofit/>
          </a:bodyPr>
          <a:lstStyle/>
          <a:p>
            <a:r>
              <a:rPr lang="en-US" dirty="0"/>
              <a:t>Writing this essay is important to you </a:t>
            </a:r>
            <a:endParaRPr lang="en-US" dirty="0" smtClean="0"/>
          </a:p>
          <a:p>
            <a:r>
              <a:rPr lang="en-US" dirty="0"/>
              <a:t>It will represent the fruits of your reading, of your note-taking, of your listening in class and at lectures, or your discussions with your lecturers and fellow students, and above all the fruits of your thought. </a:t>
            </a:r>
            <a:endParaRPr lang="fr-FR" dirty="0"/>
          </a:p>
          <a:p>
            <a:r>
              <a:rPr lang="en-US" dirty="0"/>
              <a:t>These essays/ monographs will be tangible proof of what you’ve achieved during the term. </a:t>
            </a:r>
            <a:endParaRPr lang="fr-FR" dirty="0"/>
          </a:p>
          <a:p>
            <a:r>
              <a:rPr lang="en-US" dirty="0"/>
              <a:t>Some of the forms of study in which you will engage have just been mentioned (reading, note-taking… etc. ). </a:t>
            </a:r>
            <a:endParaRPr lang="en-US" dirty="0" smtClean="0"/>
          </a:p>
          <a:p>
            <a:r>
              <a:rPr lang="en-US" dirty="0" smtClean="0"/>
              <a:t>To </a:t>
            </a:r>
            <a:r>
              <a:rPr lang="en-US" dirty="0"/>
              <a:t>produce a successful essay your study must be efficient. </a:t>
            </a:r>
            <a:endParaRPr lang="fr-FR" dirty="0"/>
          </a:p>
          <a:p>
            <a:endParaRPr lang="fr-FR" dirty="0"/>
          </a:p>
          <a:p>
            <a:endParaRPr lang="fr-FR" dirty="0"/>
          </a:p>
        </p:txBody>
      </p:sp>
    </p:spTree>
    <p:extLst>
      <p:ext uri="{BB962C8B-B14F-4D97-AF65-F5344CB8AC3E}">
        <p14:creationId xmlns="" xmlns:p14="http://schemas.microsoft.com/office/powerpoint/2010/main" val="1124990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Reasons for writing essays</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marL="0" indent="0">
              <a:buNone/>
            </a:pPr>
            <a:endParaRPr lang="fr-FR" dirty="0"/>
          </a:p>
          <a:p>
            <a:pPr lvl="0"/>
            <a:r>
              <a:rPr lang="en-US" dirty="0"/>
              <a:t>Because I am required to</a:t>
            </a:r>
            <a:endParaRPr lang="fr-FR" dirty="0"/>
          </a:p>
          <a:p>
            <a:pPr lvl="0"/>
            <a:r>
              <a:rPr lang="en-US" dirty="0"/>
              <a:t>Just to show the amount of reading I have done and the knowledge I have gained</a:t>
            </a:r>
            <a:endParaRPr lang="fr-FR" dirty="0"/>
          </a:p>
          <a:p>
            <a:pPr lvl="0"/>
            <a:r>
              <a:rPr lang="en-US" dirty="0"/>
              <a:t>To get a grade</a:t>
            </a:r>
            <a:endParaRPr lang="fr-FR" dirty="0"/>
          </a:p>
          <a:p>
            <a:pPr lvl="0"/>
            <a:r>
              <a:rPr lang="en-US" dirty="0"/>
              <a:t>To develop my own intellectual faculties, my powers of reasoning, analyzing etc.</a:t>
            </a:r>
            <a:endParaRPr lang="fr-FR" dirty="0"/>
          </a:p>
          <a:p>
            <a:pPr lvl="0"/>
            <a:r>
              <a:rPr lang="en-US" dirty="0"/>
              <a:t>To satisfy my lecturer.</a:t>
            </a:r>
            <a:endParaRPr lang="fr-FR" dirty="0"/>
          </a:p>
          <a:p>
            <a:pPr marL="0" indent="0">
              <a:buNone/>
            </a:pPr>
            <a:endParaRPr lang="fr-FR" dirty="0"/>
          </a:p>
          <a:p>
            <a:endParaRPr lang="fr-FR" dirty="0"/>
          </a:p>
        </p:txBody>
      </p:sp>
    </p:spTree>
    <p:extLst>
      <p:ext uri="{BB962C8B-B14F-4D97-AF65-F5344CB8AC3E}">
        <p14:creationId xmlns="" xmlns:p14="http://schemas.microsoft.com/office/powerpoint/2010/main" val="2629694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179</TotalTime>
  <Words>649</Words>
  <Application>Microsoft Office PowerPoint</Application>
  <PresentationFormat>Personnalisé</PresentationFormat>
  <Paragraphs>55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Capitaux</vt:lpstr>
      <vt:lpstr>  ADVANCED COMPOSITION AND INTRODUCTION TO RESEARCH </vt:lpstr>
      <vt:lpstr>Course Objectives </vt:lpstr>
      <vt:lpstr>Application </vt:lpstr>
      <vt:lpstr>Analysis and synthesis </vt:lpstr>
      <vt:lpstr>Analysis </vt:lpstr>
      <vt:lpstr>Synthesis</vt:lpstr>
      <vt:lpstr>Evaluation  </vt:lpstr>
      <vt:lpstr>Writing essays </vt:lpstr>
      <vt:lpstr>Reasons for writing essays </vt:lpstr>
      <vt:lpstr>Diapositive 10</vt:lpstr>
      <vt:lpstr>If you do imagine that you are at college just to accept facts uncritically from others, this is what follows: </vt:lpstr>
      <vt:lpstr>What does applying one’s mind to the facts mean?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ADVANCED COMPOSITION AND INTRODUCTION TO RESEARCH </dc:title>
  <dc:creator>Mohamed</dc:creator>
  <cp:lastModifiedBy>toshiba</cp:lastModifiedBy>
  <cp:revision>10</cp:revision>
  <dcterms:created xsi:type="dcterms:W3CDTF">2020-02-10T15:26:34Z</dcterms:created>
  <dcterms:modified xsi:type="dcterms:W3CDTF">2020-03-14T00:54:47Z</dcterms:modified>
</cp:coreProperties>
</file>